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Bricolage Grotesque Semi-Bold" charset="1" panose="020B0605040402000204"/>
      <p:regular r:id="rId22"/>
    </p:embeddedFont>
    <p:embeddedFont>
      <p:font typeface="Bricolage Grotesque" charset="1" panose="020B0605040402000204"/>
      <p:regular r:id="rId23"/>
    </p:embeddedFont>
    <p:embeddedFont>
      <p:font typeface="Bricolage Grotesque Bold" charset="1" panose="020B0605040402000204"/>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36.png" Type="http://schemas.openxmlformats.org/officeDocument/2006/relationships/image"/><Relationship Id="rId5" Target="../media/image48.png" Type="http://schemas.openxmlformats.org/officeDocument/2006/relationships/image"/><Relationship Id="rId6" Target="../media/image4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8.svg" Type="http://schemas.openxmlformats.org/officeDocument/2006/relationships/image"/><Relationship Id="rId11" Target="../media/image59.png" Type="http://schemas.openxmlformats.org/officeDocument/2006/relationships/image"/><Relationship Id="rId12" Target="../media/image60.svg" Type="http://schemas.openxmlformats.org/officeDocument/2006/relationships/image"/><Relationship Id="rId13" Target="../media/image61.png" Type="http://schemas.openxmlformats.org/officeDocument/2006/relationships/image"/><Relationship Id="rId14" Target="../media/image62.svg" Type="http://schemas.openxmlformats.org/officeDocument/2006/relationships/image"/><Relationship Id="rId2" Target="../media/image50.jpeg" Type="http://schemas.openxmlformats.org/officeDocument/2006/relationships/image"/><Relationship Id="rId3" Target="../media/image51.png" Type="http://schemas.openxmlformats.org/officeDocument/2006/relationships/image"/><Relationship Id="rId4" Target="../media/image52.svg" Type="http://schemas.openxmlformats.org/officeDocument/2006/relationships/image"/><Relationship Id="rId5" Target="../media/image53.png" Type="http://schemas.openxmlformats.org/officeDocument/2006/relationships/image"/><Relationship Id="rId6" Target="../media/image54.svg" Type="http://schemas.openxmlformats.org/officeDocument/2006/relationships/image"/><Relationship Id="rId7" Target="../media/image55.png" Type="http://schemas.openxmlformats.org/officeDocument/2006/relationships/image"/><Relationship Id="rId8" Target="../media/image56.svg" Type="http://schemas.openxmlformats.org/officeDocument/2006/relationships/image"/><Relationship Id="rId9" Target="../media/image57.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5.png" Type="http://schemas.openxmlformats.org/officeDocument/2006/relationships/image"/><Relationship Id="rId3" Target="../media/image66.svg" Type="http://schemas.openxmlformats.org/officeDocument/2006/relationships/image"/><Relationship Id="rId4" Target="../media/image67.png" Type="http://schemas.openxmlformats.org/officeDocument/2006/relationships/image"/><Relationship Id="rId5" Target="../media/image68.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8.png" Type="http://schemas.openxmlformats.org/officeDocument/2006/relationships/image"/><Relationship Id="rId11" Target="../media/image79.svg" Type="http://schemas.openxmlformats.org/officeDocument/2006/relationships/image"/><Relationship Id="rId12" Target="../media/image3.png" Type="http://schemas.openxmlformats.org/officeDocument/2006/relationships/image"/><Relationship Id="rId13" Target="../media/image80.png" Type="http://schemas.openxmlformats.org/officeDocument/2006/relationships/image"/><Relationship Id="rId14" Target="../media/image81.svg" Type="http://schemas.openxmlformats.org/officeDocument/2006/relationships/image"/><Relationship Id="rId2" Target="../media/image70.jpeg" Type="http://schemas.openxmlformats.org/officeDocument/2006/relationships/image"/><Relationship Id="rId3" Target="../media/image71.jpeg" Type="http://schemas.openxmlformats.org/officeDocument/2006/relationships/image"/><Relationship Id="rId4" Target="../media/image72.png" Type="http://schemas.openxmlformats.org/officeDocument/2006/relationships/image"/><Relationship Id="rId5" Target="../media/image73.svg" Type="http://schemas.openxmlformats.org/officeDocument/2006/relationships/image"/><Relationship Id="rId6" Target="../media/image74.png" Type="http://schemas.openxmlformats.org/officeDocument/2006/relationships/image"/><Relationship Id="rId7" Target="../media/image75.svg" Type="http://schemas.openxmlformats.org/officeDocument/2006/relationships/image"/><Relationship Id="rId8" Target="../media/image76.png" Type="http://schemas.openxmlformats.org/officeDocument/2006/relationships/image"/><Relationship Id="rId9" Target="../media/image7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2.jpeg" Type="http://schemas.openxmlformats.org/officeDocument/2006/relationships/image"/><Relationship Id="rId3" Target="../media/image50.jpeg" Type="http://schemas.openxmlformats.org/officeDocument/2006/relationships/image"/><Relationship Id="rId4"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sv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png" Type="http://schemas.openxmlformats.org/officeDocument/2006/relationships/image"/><Relationship Id="rId12" Target="../media/image44.png" Type="http://schemas.openxmlformats.org/officeDocument/2006/relationships/image"/><Relationship Id="rId13" Target="../media/image45.png" Type="http://schemas.openxmlformats.org/officeDocument/2006/relationships/image"/><Relationship Id="rId2" Target="../media/image34.jpeg" Type="http://schemas.openxmlformats.org/officeDocument/2006/relationships/image"/><Relationship Id="rId3" Target="../media/image35.png" Type="http://schemas.openxmlformats.org/officeDocument/2006/relationships/image"/><Relationship Id="rId4" Target="../media/image36.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 Id="rId7" Target="../media/image39.png" Type="http://schemas.openxmlformats.org/officeDocument/2006/relationships/image"/><Relationship Id="rId8" Target="../media/image40.png" Type="http://schemas.openxmlformats.org/officeDocument/2006/relationships/image"/><Relationship Id="rId9" Target="../media/image4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9421584" y="-324529"/>
            <a:ext cx="13207410" cy="1574616"/>
            <a:chOff x="0" y="0"/>
            <a:chExt cx="5113143" cy="609600"/>
          </a:xfrm>
        </p:grpSpPr>
        <p:sp>
          <p:nvSpPr>
            <p:cNvPr name="Freeform 3" id="3"/>
            <p:cNvSpPr/>
            <p:nvPr/>
          </p:nvSpPr>
          <p:spPr>
            <a:xfrm flipH="false" flipV="false" rot="0">
              <a:off x="5074" y="0"/>
              <a:ext cx="5102995" cy="609600"/>
            </a:xfrm>
            <a:custGeom>
              <a:avLst/>
              <a:gdLst/>
              <a:ahLst/>
              <a:cxnLst/>
              <a:rect r="r" b="b" t="t" l="l"/>
              <a:pathLst>
                <a:path h="609600" w="5102995">
                  <a:moveTo>
                    <a:pt x="216298" y="0"/>
                  </a:moveTo>
                  <a:lnTo>
                    <a:pt x="5089898" y="0"/>
                  </a:lnTo>
                  <a:cubicBezTo>
                    <a:pt x="5094108" y="0"/>
                    <a:pt x="5098061" y="2024"/>
                    <a:pt x="5100523" y="5439"/>
                  </a:cubicBezTo>
                  <a:cubicBezTo>
                    <a:pt x="5102984" y="8855"/>
                    <a:pt x="5103654" y="13245"/>
                    <a:pt x="5102323" y="17239"/>
                  </a:cubicBezTo>
                  <a:lnTo>
                    <a:pt x="4910616" y="592361"/>
                  </a:lnTo>
                  <a:cubicBezTo>
                    <a:pt x="4907184" y="602656"/>
                    <a:pt x="4897550" y="609600"/>
                    <a:pt x="4886698" y="609600"/>
                  </a:cubicBezTo>
                  <a:lnTo>
                    <a:pt x="13098" y="609600"/>
                  </a:lnTo>
                  <a:cubicBezTo>
                    <a:pt x="8888" y="609600"/>
                    <a:pt x="4934" y="607576"/>
                    <a:pt x="2472" y="604161"/>
                  </a:cubicBezTo>
                  <a:cubicBezTo>
                    <a:pt x="11" y="600745"/>
                    <a:pt x="-659" y="596355"/>
                    <a:pt x="672" y="592361"/>
                  </a:cubicBezTo>
                  <a:lnTo>
                    <a:pt x="192380" y="17239"/>
                  </a:lnTo>
                  <a:cubicBezTo>
                    <a:pt x="195811" y="6944"/>
                    <a:pt x="205446" y="0"/>
                    <a:pt x="216298" y="0"/>
                  </a:cubicBezTo>
                  <a:close/>
                </a:path>
              </a:pathLst>
            </a:custGeom>
            <a:solidFill>
              <a:srgbClr val="004684"/>
            </a:solidFill>
          </p:spPr>
        </p:sp>
        <p:sp>
          <p:nvSpPr>
            <p:cNvPr name="TextBox 4" id="4"/>
            <p:cNvSpPr txBox="true"/>
            <p:nvPr/>
          </p:nvSpPr>
          <p:spPr>
            <a:xfrm>
              <a:off x="101600" y="-38100"/>
              <a:ext cx="490994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6163332" y="156285"/>
            <a:ext cx="5676722" cy="926261"/>
            <a:chOff x="0" y="0"/>
            <a:chExt cx="3736018" cy="609600"/>
          </a:xfrm>
        </p:grpSpPr>
        <p:sp>
          <p:nvSpPr>
            <p:cNvPr name="Freeform 6" id="6"/>
            <p:cNvSpPr/>
            <p:nvPr/>
          </p:nvSpPr>
          <p:spPr>
            <a:xfrm flipH="false" flipV="false" rot="0">
              <a:off x="8378" y="0"/>
              <a:ext cx="3719262" cy="609600"/>
            </a:xfrm>
            <a:custGeom>
              <a:avLst/>
              <a:gdLst/>
              <a:ahLst/>
              <a:cxnLst/>
              <a:rect r="r" b="b" t="t" l="l"/>
              <a:pathLst>
                <a:path h="609600" w="3719262">
                  <a:moveTo>
                    <a:pt x="224826" y="0"/>
                  </a:moveTo>
                  <a:lnTo>
                    <a:pt x="3697637" y="0"/>
                  </a:lnTo>
                  <a:cubicBezTo>
                    <a:pt x="3704588" y="0"/>
                    <a:pt x="3711116" y="3342"/>
                    <a:pt x="3715180" y="8981"/>
                  </a:cubicBezTo>
                  <a:cubicBezTo>
                    <a:pt x="3719245" y="14620"/>
                    <a:pt x="3720351" y="21869"/>
                    <a:pt x="3718153" y="28464"/>
                  </a:cubicBezTo>
                  <a:lnTo>
                    <a:pt x="3533928" y="581136"/>
                  </a:lnTo>
                  <a:cubicBezTo>
                    <a:pt x="3528262" y="598134"/>
                    <a:pt x="3512355" y="609600"/>
                    <a:pt x="3494437" y="609600"/>
                  </a:cubicBezTo>
                  <a:lnTo>
                    <a:pt x="21626" y="609600"/>
                  </a:lnTo>
                  <a:cubicBezTo>
                    <a:pt x="14674" y="609600"/>
                    <a:pt x="8147" y="606258"/>
                    <a:pt x="4082" y="600619"/>
                  </a:cubicBezTo>
                  <a:cubicBezTo>
                    <a:pt x="18" y="594980"/>
                    <a:pt x="-1088" y="587731"/>
                    <a:pt x="1110" y="581136"/>
                  </a:cubicBezTo>
                  <a:lnTo>
                    <a:pt x="185334" y="28464"/>
                  </a:lnTo>
                  <a:cubicBezTo>
                    <a:pt x="191000" y="11466"/>
                    <a:pt x="206908" y="0"/>
                    <a:pt x="224826" y="0"/>
                  </a:cubicBezTo>
                  <a:close/>
                </a:path>
              </a:pathLst>
            </a:custGeom>
            <a:solidFill>
              <a:srgbClr val="6BB9E3"/>
            </a:solidFill>
          </p:spPr>
        </p:sp>
        <p:sp>
          <p:nvSpPr>
            <p:cNvPr name="TextBox 7" id="7"/>
            <p:cNvSpPr txBox="true"/>
            <p:nvPr/>
          </p:nvSpPr>
          <p:spPr>
            <a:xfrm>
              <a:off x="101600" y="-38100"/>
              <a:ext cx="353281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819779" y="156285"/>
            <a:ext cx="1786697" cy="926261"/>
            <a:chOff x="0" y="0"/>
            <a:chExt cx="1175878" cy="609600"/>
          </a:xfrm>
        </p:grpSpPr>
        <p:sp>
          <p:nvSpPr>
            <p:cNvPr name="Freeform 9" id="9"/>
            <p:cNvSpPr/>
            <p:nvPr/>
          </p:nvSpPr>
          <p:spPr>
            <a:xfrm flipH="false" flipV="false" rot="0">
              <a:off x="26619" y="0"/>
              <a:ext cx="1122640" cy="609600"/>
            </a:xfrm>
            <a:custGeom>
              <a:avLst/>
              <a:gdLst/>
              <a:ahLst/>
              <a:cxnLst/>
              <a:rect r="r" b="b" t="t" l="l"/>
              <a:pathLst>
                <a:path h="609600" w="1122640">
                  <a:moveTo>
                    <a:pt x="271909" y="0"/>
                  </a:moveTo>
                  <a:lnTo>
                    <a:pt x="1053931" y="0"/>
                  </a:lnTo>
                  <a:cubicBezTo>
                    <a:pt x="1076017" y="0"/>
                    <a:pt x="1096757" y="10617"/>
                    <a:pt x="1109671" y="28534"/>
                  </a:cubicBezTo>
                  <a:cubicBezTo>
                    <a:pt x="1122584" y="46451"/>
                    <a:pt x="1126098" y="69484"/>
                    <a:pt x="1119114" y="90436"/>
                  </a:cubicBezTo>
                  <a:lnTo>
                    <a:pt x="976205" y="519164"/>
                  </a:lnTo>
                  <a:cubicBezTo>
                    <a:pt x="958202" y="573171"/>
                    <a:pt x="907660" y="609600"/>
                    <a:pt x="850731" y="609600"/>
                  </a:cubicBezTo>
                  <a:lnTo>
                    <a:pt x="68709" y="609600"/>
                  </a:lnTo>
                  <a:cubicBezTo>
                    <a:pt x="46623" y="609600"/>
                    <a:pt x="25884" y="598983"/>
                    <a:pt x="12970" y="581066"/>
                  </a:cubicBezTo>
                  <a:cubicBezTo>
                    <a:pt x="56" y="563149"/>
                    <a:pt x="-3458" y="540116"/>
                    <a:pt x="3526" y="519164"/>
                  </a:cubicBezTo>
                  <a:lnTo>
                    <a:pt x="146436" y="90436"/>
                  </a:lnTo>
                  <a:cubicBezTo>
                    <a:pt x="164438" y="36429"/>
                    <a:pt x="214980" y="0"/>
                    <a:pt x="271909" y="0"/>
                  </a:cubicBezTo>
                  <a:close/>
                </a:path>
              </a:pathLst>
            </a:custGeom>
            <a:solidFill>
              <a:srgbClr val="FFFFFF"/>
            </a:solidFill>
          </p:spPr>
        </p:sp>
        <p:sp>
          <p:nvSpPr>
            <p:cNvPr name="TextBox 10" id="10"/>
            <p:cNvSpPr txBox="true"/>
            <p:nvPr/>
          </p:nvSpPr>
          <p:spPr>
            <a:xfrm>
              <a:off x="101600" y="-38100"/>
              <a:ext cx="97267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3553898" y="156285"/>
            <a:ext cx="1786697" cy="926261"/>
            <a:chOff x="0" y="0"/>
            <a:chExt cx="1175878" cy="609600"/>
          </a:xfrm>
        </p:grpSpPr>
        <p:sp>
          <p:nvSpPr>
            <p:cNvPr name="Freeform 12" id="12"/>
            <p:cNvSpPr/>
            <p:nvPr/>
          </p:nvSpPr>
          <p:spPr>
            <a:xfrm flipH="false" flipV="false" rot="0">
              <a:off x="26619" y="0"/>
              <a:ext cx="1122640" cy="609600"/>
            </a:xfrm>
            <a:custGeom>
              <a:avLst/>
              <a:gdLst/>
              <a:ahLst/>
              <a:cxnLst/>
              <a:rect r="r" b="b" t="t" l="l"/>
              <a:pathLst>
                <a:path h="609600" w="1122640">
                  <a:moveTo>
                    <a:pt x="271909" y="0"/>
                  </a:moveTo>
                  <a:lnTo>
                    <a:pt x="1053931" y="0"/>
                  </a:lnTo>
                  <a:cubicBezTo>
                    <a:pt x="1076017" y="0"/>
                    <a:pt x="1096757" y="10617"/>
                    <a:pt x="1109671" y="28534"/>
                  </a:cubicBezTo>
                  <a:cubicBezTo>
                    <a:pt x="1122584" y="46451"/>
                    <a:pt x="1126098" y="69484"/>
                    <a:pt x="1119114" y="90436"/>
                  </a:cubicBezTo>
                  <a:lnTo>
                    <a:pt x="976205" y="519164"/>
                  </a:lnTo>
                  <a:cubicBezTo>
                    <a:pt x="958202" y="573171"/>
                    <a:pt x="907660" y="609600"/>
                    <a:pt x="850731" y="609600"/>
                  </a:cubicBezTo>
                  <a:lnTo>
                    <a:pt x="68709" y="609600"/>
                  </a:lnTo>
                  <a:cubicBezTo>
                    <a:pt x="46623" y="609600"/>
                    <a:pt x="25884" y="598983"/>
                    <a:pt x="12970" y="581066"/>
                  </a:cubicBezTo>
                  <a:cubicBezTo>
                    <a:pt x="56" y="563149"/>
                    <a:pt x="-3458" y="540116"/>
                    <a:pt x="3526" y="519164"/>
                  </a:cubicBezTo>
                  <a:lnTo>
                    <a:pt x="146436" y="90436"/>
                  </a:lnTo>
                  <a:cubicBezTo>
                    <a:pt x="164438" y="36429"/>
                    <a:pt x="214980" y="0"/>
                    <a:pt x="271909" y="0"/>
                  </a:cubicBezTo>
                  <a:close/>
                </a:path>
              </a:pathLst>
            </a:custGeom>
            <a:solidFill>
              <a:srgbClr val="6BB9E3"/>
            </a:solidFill>
          </p:spPr>
        </p:sp>
        <p:sp>
          <p:nvSpPr>
            <p:cNvPr name="TextBox 13" id="13"/>
            <p:cNvSpPr txBox="true"/>
            <p:nvPr/>
          </p:nvSpPr>
          <p:spPr>
            <a:xfrm>
              <a:off x="101600" y="-38100"/>
              <a:ext cx="97267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4" id="14"/>
          <p:cNvGrpSpPr/>
          <p:nvPr/>
        </p:nvGrpSpPr>
        <p:grpSpPr>
          <a:xfrm rot="0">
            <a:off x="-1039660" y="329429"/>
            <a:ext cx="9911128" cy="1084553"/>
            <a:chOff x="0" y="0"/>
            <a:chExt cx="5570798" cy="609600"/>
          </a:xfrm>
        </p:grpSpPr>
        <p:sp>
          <p:nvSpPr>
            <p:cNvPr name="Freeform 15" id="15"/>
            <p:cNvSpPr/>
            <p:nvPr/>
          </p:nvSpPr>
          <p:spPr>
            <a:xfrm flipH="false" flipV="false" rot="0">
              <a:off x="6762" y="0"/>
              <a:ext cx="5557274" cy="609600"/>
            </a:xfrm>
            <a:custGeom>
              <a:avLst/>
              <a:gdLst/>
              <a:ahLst/>
              <a:cxnLst/>
              <a:rect r="r" b="b" t="t" l="l"/>
              <a:pathLst>
                <a:path h="609600" w="5557274">
                  <a:moveTo>
                    <a:pt x="220653" y="0"/>
                  </a:moveTo>
                  <a:lnTo>
                    <a:pt x="5539821" y="0"/>
                  </a:lnTo>
                  <a:cubicBezTo>
                    <a:pt x="5545431" y="0"/>
                    <a:pt x="5550699" y="2697"/>
                    <a:pt x="5553980" y="7248"/>
                  </a:cubicBezTo>
                  <a:cubicBezTo>
                    <a:pt x="5557260" y="11799"/>
                    <a:pt x="5558153" y="17650"/>
                    <a:pt x="5556378" y="22973"/>
                  </a:cubicBezTo>
                  <a:lnTo>
                    <a:pt x="5368494" y="586627"/>
                  </a:lnTo>
                  <a:cubicBezTo>
                    <a:pt x="5363921" y="600346"/>
                    <a:pt x="5351082" y="609600"/>
                    <a:pt x="5336621" y="609600"/>
                  </a:cubicBezTo>
                  <a:lnTo>
                    <a:pt x="17453" y="609600"/>
                  </a:lnTo>
                  <a:cubicBezTo>
                    <a:pt x="11843" y="609600"/>
                    <a:pt x="6575" y="606903"/>
                    <a:pt x="3294" y="602352"/>
                  </a:cubicBezTo>
                  <a:cubicBezTo>
                    <a:pt x="14" y="597801"/>
                    <a:pt x="-879" y="591950"/>
                    <a:pt x="896" y="586627"/>
                  </a:cubicBezTo>
                  <a:lnTo>
                    <a:pt x="188780" y="22973"/>
                  </a:lnTo>
                  <a:cubicBezTo>
                    <a:pt x="193353" y="9254"/>
                    <a:pt x="206192" y="0"/>
                    <a:pt x="220653" y="0"/>
                  </a:cubicBezTo>
                  <a:close/>
                </a:path>
              </a:pathLst>
            </a:custGeom>
            <a:solidFill>
              <a:srgbClr val="004684"/>
            </a:solidFill>
          </p:spPr>
        </p:sp>
        <p:sp>
          <p:nvSpPr>
            <p:cNvPr name="TextBox 16" id="16"/>
            <p:cNvSpPr txBox="true"/>
            <p:nvPr/>
          </p:nvSpPr>
          <p:spPr>
            <a:xfrm>
              <a:off x="101600" y="-38100"/>
              <a:ext cx="536759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7" id="17"/>
          <p:cNvGrpSpPr/>
          <p:nvPr/>
        </p:nvGrpSpPr>
        <p:grpSpPr>
          <a:xfrm rot="0">
            <a:off x="-877735" y="9976235"/>
            <a:ext cx="12270590" cy="1084553"/>
            <a:chOff x="0" y="0"/>
            <a:chExt cx="6896993" cy="609600"/>
          </a:xfrm>
        </p:grpSpPr>
        <p:sp>
          <p:nvSpPr>
            <p:cNvPr name="Freeform 18" id="18"/>
            <p:cNvSpPr/>
            <p:nvPr/>
          </p:nvSpPr>
          <p:spPr>
            <a:xfrm flipH="false" flipV="false" rot="0">
              <a:off x="5462" y="0"/>
              <a:ext cx="6886070" cy="609600"/>
            </a:xfrm>
            <a:custGeom>
              <a:avLst/>
              <a:gdLst/>
              <a:ahLst/>
              <a:cxnLst/>
              <a:rect r="r" b="b" t="t" l="l"/>
              <a:pathLst>
                <a:path h="609600" w="6886070">
                  <a:moveTo>
                    <a:pt x="217297" y="0"/>
                  </a:moveTo>
                  <a:lnTo>
                    <a:pt x="6871972" y="0"/>
                  </a:lnTo>
                  <a:cubicBezTo>
                    <a:pt x="6876503" y="0"/>
                    <a:pt x="6880759" y="2178"/>
                    <a:pt x="6883408" y="5854"/>
                  </a:cubicBezTo>
                  <a:cubicBezTo>
                    <a:pt x="6886058" y="9531"/>
                    <a:pt x="6886779" y="14256"/>
                    <a:pt x="6885346" y="18555"/>
                  </a:cubicBezTo>
                  <a:lnTo>
                    <a:pt x="6694516" y="591045"/>
                  </a:lnTo>
                  <a:cubicBezTo>
                    <a:pt x="6690822" y="602126"/>
                    <a:pt x="6680452" y="609600"/>
                    <a:pt x="6668772" y="609600"/>
                  </a:cubicBezTo>
                  <a:lnTo>
                    <a:pt x="14097" y="609600"/>
                  </a:lnTo>
                  <a:cubicBezTo>
                    <a:pt x="9565" y="609600"/>
                    <a:pt x="5310" y="607422"/>
                    <a:pt x="2661" y="603746"/>
                  </a:cubicBezTo>
                  <a:cubicBezTo>
                    <a:pt x="11" y="600069"/>
                    <a:pt x="-710" y="595344"/>
                    <a:pt x="723" y="591045"/>
                  </a:cubicBezTo>
                  <a:lnTo>
                    <a:pt x="191553" y="18555"/>
                  </a:lnTo>
                  <a:cubicBezTo>
                    <a:pt x="195247" y="7474"/>
                    <a:pt x="205617" y="0"/>
                    <a:pt x="217297" y="0"/>
                  </a:cubicBezTo>
                  <a:close/>
                </a:path>
              </a:pathLst>
            </a:custGeom>
            <a:solidFill>
              <a:srgbClr val="004684"/>
            </a:solidFill>
          </p:spPr>
        </p:sp>
        <p:sp>
          <p:nvSpPr>
            <p:cNvPr name="TextBox 19" id="19"/>
            <p:cNvSpPr txBox="true"/>
            <p:nvPr/>
          </p:nvSpPr>
          <p:spPr>
            <a:xfrm>
              <a:off x="101600" y="-38100"/>
              <a:ext cx="669379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20" id="20"/>
          <p:cNvGrpSpPr/>
          <p:nvPr/>
        </p:nvGrpSpPr>
        <p:grpSpPr>
          <a:xfrm rot="0">
            <a:off x="-357889" y="4885184"/>
            <a:ext cx="13061492" cy="1361351"/>
            <a:chOff x="0" y="0"/>
            <a:chExt cx="3440064" cy="358545"/>
          </a:xfrm>
        </p:grpSpPr>
        <p:sp>
          <p:nvSpPr>
            <p:cNvPr name="Freeform 21" id="21"/>
            <p:cNvSpPr/>
            <p:nvPr/>
          </p:nvSpPr>
          <p:spPr>
            <a:xfrm flipH="false" flipV="false" rot="0">
              <a:off x="0" y="0"/>
              <a:ext cx="3440064" cy="358545"/>
            </a:xfrm>
            <a:custGeom>
              <a:avLst/>
              <a:gdLst/>
              <a:ahLst/>
              <a:cxnLst/>
              <a:rect r="r" b="b" t="t" l="l"/>
              <a:pathLst>
                <a:path h="358545" w="3440064">
                  <a:moveTo>
                    <a:pt x="0" y="0"/>
                  </a:moveTo>
                  <a:lnTo>
                    <a:pt x="3440064" y="0"/>
                  </a:lnTo>
                  <a:lnTo>
                    <a:pt x="3440064" y="358545"/>
                  </a:lnTo>
                  <a:lnTo>
                    <a:pt x="0" y="358545"/>
                  </a:lnTo>
                  <a:close/>
                </a:path>
              </a:pathLst>
            </a:custGeom>
            <a:solidFill>
              <a:srgbClr val="004684"/>
            </a:solidFill>
          </p:spPr>
        </p:sp>
        <p:sp>
          <p:nvSpPr>
            <p:cNvPr name="TextBox 22" id="22"/>
            <p:cNvSpPr txBox="true"/>
            <p:nvPr/>
          </p:nvSpPr>
          <p:spPr>
            <a:xfrm>
              <a:off x="0" y="-38100"/>
              <a:ext cx="3440064" cy="396645"/>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0053341" y="1726459"/>
            <a:ext cx="10574509" cy="8280669"/>
            <a:chOff x="0" y="0"/>
            <a:chExt cx="778466" cy="609600"/>
          </a:xfrm>
        </p:grpSpPr>
        <p:sp>
          <p:nvSpPr>
            <p:cNvPr name="Freeform 24" id="24"/>
            <p:cNvSpPr/>
            <p:nvPr/>
          </p:nvSpPr>
          <p:spPr>
            <a:xfrm flipH="false" flipV="false" rot="0">
              <a:off x="6338" y="0"/>
              <a:ext cx="765791" cy="609600"/>
            </a:xfrm>
            <a:custGeom>
              <a:avLst/>
              <a:gdLst/>
              <a:ahLst/>
              <a:cxnLst/>
              <a:rect r="r" b="b" t="t" l="l"/>
              <a:pathLst>
                <a:path h="609600" w="765791">
                  <a:moveTo>
                    <a:pt x="219558" y="0"/>
                  </a:moveTo>
                  <a:lnTo>
                    <a:pt x="749432" y="0"/>
                  </a:lnTo>
                  <a:cubicBezTo>
                    <a:pt x="754690" y="0"/>
                    <a:pt x="759628" y="2528"/>
                    <a:pt x="762703" y="6793"/>
                  </a:cubicBezTo>
                  <a:cubicBezTo>
                    <a:pt x="765777" y="11059"/>
                    <a:pt x="766614" y="16543"/>
                    <a:pt x="764951" y="21531"/>
                  </a:cubicBezTo>
                  <a:lnTo>
                    <a:pt x="576105" y="588069"/>
                  </a:lnTo>
                  <a:cubicBezTo>
                    <a:pt x="571819" y="600927"/>
                    <a:pt x="559786" y="609600"/>
                    <a:pt x="546232" y="609600"/>
                  </a:cubicBezTo>
                  <a:lnTo>
                    <a:pt x="16358" y="609600"/>
                  </a:lnTo>
                  <a:cubicBezTo>
                    <a:pt x="11100" y="609600"/>
                    <a:pt x="6162" y="607072"/>
                    <a:pt x="3087" y="602807"/>
                  </a:cubicBezTo>
                  <a:cubicBezTo>
                    <a:pt x="13" y="598541"/>
                    <a:pt x="-824" y="593057"/>
                    <a:pt x="839" y="588069"/>
                  </a:cubicBezTo>
                  <a:lnTo>
                    <a:pt x="189685" y="21531"/>
                  </a:lnTo>
                  <a:cubicBezTo>
                    <a:pt x="193971" y="8673"/>
                    <a:pt x="206004" y="0"/>
                    <a:pt x="219558" y="0"/>
                  </a:cubicBezTo>
                  <a:close/>
                </a:path>
              </a:pathLst>
            </a:custGeom>
            <a:solidFill>
              <a:srgbClr val="004684"/>
            </a:solidFill>
          </p:spPr>
        </p:sp>
        <p:sp>
          <p:nvSpPr>
            <p:cNvPr name="TextBox 25" id="25"/>
            <p:cNvSpPr txBox="true"/>
            <p:nvPr/>
          </p:nvSpPr>
          <p:spPr>
            <a:xfrm>
              <a:off x="101600" y="-38100"/>
              <a:ext cx="57526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26" id="26"/>
          <p:cNvGrpSpPr/>
          <p:nvPr/>
        </p:nvGrpSpPr>
        <p:grpSpPr>
          <a:xfrm rot="0">
            <a:off x="10096500" y="4203169"/>
            <a:ext cx="12144574" cy="8162273"/>
            <a:chOff x="0" y="0"/>
            <a:chExt cx="907018" cy="609600"/>
          </a:xfrm>
        </p:grpSpPr>
        <p:sp>
          <p:nvSpPr>
            <p:cNvPr name="Freeform 27" id="27"/>
            <p:cNvSpPr/>
            <p:nvPr/>
          </p:nvSpPr>
          <p:spPr>
            <a:xfrm flipH="false" flipV="false" rot="0">
              <a:off x="5518" y="0"/>
              <a:ext cx="895982" cy="609600"/>
            </a:xfrm>
            <a:custGeom>
              <a:avLst/>
              <a:gdLst/>
              <a:ahLst/>
              <a:cxnLst/>
              <a:rect r="r" b="b" t="t" l="l"/>
              <a:pathLst>
                <a:path h="609600" w="895982">
                  <a:moveTo>
                    <a:pt x="217444" y="0"/>
                  </a:moveTo>
                  <a:lnTo>
                    <a:pt x="881739" y="0"/>
                  </a:lnTo>
                  <a:cubicBezTo>
                    <a:pt x="886317" y="0"/>
                    <a:pt x="890616" y="2201"/>
                    <a:pt x="893294" y="5915"/>
                  </a:cubicBezTo>
                  <a:cubicBezTo>
                    <a:pt x="895971" y="9629"/>
                    <a:pt x="896699" y="14404"/>
                    <a:pt x="895251" y="18748"/>
                  </a:cubicBezTo>
                  <a:lnTo>
                    <a:pt x="704550" y="590852"/>
                  </a:lnTo>
                  <a:cubicBezTo>
                    <a:pt x="700818" y="602048"/>
                    <a:pt x="690340" y="609600"/>
                    <a:pt x="678539" y="609600"/>
                  </a:cubicBezTo>
                  <a:lnTo>
                    <a:pt x="14244" y="609600"/>
                  </a:lnTo>
                  <a:cubicBezTo>
                    <a:pt x="9665" y="609600"/>
                    <a:pt x="5366" y="607399"/>
                    <a:pt x="2689" y="603685"/>
                  </a:cubicBezTo>
                  <a:cubicBezTo>
                    <a:pt x="12" y="599971"/>
                    <a:pt x="-717" y="595196"/>
                    <a:pt x="731" y="590852"/>
                  </a:cubicBezTo>
                  <a:lnTo>
                    <a:pt x="191433" y="18748"/>
                  </a:lnTo>
                  <a:cubicBezTo>
                    <a:pt x="195165" y="7552"/>
                    <a:pt x="205642" y="0"/>
                    <a:pt x="217444" y="0"/>
                  </a:cubicBezTo>
                  <a:close/>
                </a:path>
              </a:pathLst>
            </a:custGeom>
            <a:solidFill>
              <a:srgbClr val="6BB9E3"/>
            </a:solidFill>
          </p:spPr>
        </p:sp>
        <p:sp>
          <p:nvSpPr>
            <p:cNvPr name="TextBox 28" id="28"/>
            <p:cNvSpPr txBox="true"/>
            <p:nvPr/>
          </p:nvSpPr>
          <p:spPr>
            <a:xfrm>
              <a:off x="101600" y="-38100"/>
              <a:ext cx="70381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29" id="29"/>
          <p:cNvGrpSpPr/>
          <p:nvPr/>
        </p:nvGrpSpPr>
        <p:grpSpPr>
          <a:xfrm rot="0">
            <a:off x="10504699" y="1716934"/>
            <a:ext cx="5767000" cy="5767000"/>
            <a:chOff x="0" y="0"/>
            <a:chExt cx="812800" cy="812800"/>
          </a:xfrm>
        </p:grpSpPr>
        <p:sp>
          <p:nvSpPr>
            <p:cNvPr name="Freeform 30" id="3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46" t="0" r="-25046" b="0"/>
              </a:stretch>
            </a:blipFill>
            <a:ln w="180975" cap="sq">
              <a:solidFill>
                <a:srgbClr val="6BB9E3"/>
              </a:solidFill>
              <a:prstDash val="solid"/>
              <a:miter/>
            </a:ln>
          </p:spPr>
        </p:sp>
      </p:grpSp>
      <p:grpSp>
        <p:nvGrpSpPr>
          <p:cNvPr name="Group 31" id="31"/>
          <p:cNvGrpSpPr/>
          <p:nvPr/>
        </p:nvGrpSpPr>
        <p:grpSpPr>
          <a:xfrm rot="0">
            <a:off x="13217274" y="5356875"/>
            <a:ext cx="4930125" cy="4930125"/>
            <a:chOff x="0" y="0"/>
            <a:chExt cx="812800" cy="812800"/>
          </a:xfrm>
        </p:grpSpPr>
        <p:sp>
          <p:nvSpPr>
            <p:cNvPr name="Freeform 32" id="3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31" t="0" r="-24931" b="0"/>
              </a:stretch>
            </a:blipFill>
            <a:ln w="180975" cap="sq">
              <a:solidFill>
                <a:srgbClr val="004684"/>
              </a:solidFill>
              <a:prstDash val="solid"/>
              <a:miter/>
            </a:ln>
          </p:spPr>
        </p:sp>
      </p:grpSp>
      <p:sp>
        <p:nvSpPr>
          <p:cNvPr name="Freeform 33" id="33"/>
          <p:cNvSpPr/>
          <p:nvPr/>
        </p:nvSpPr>
        <p:spPr>
          <a:xfrm flipH="false" flipV="false" rot="0">
            <a:off x="142982" y="2179582"/>
            <a:ext cx="7885123" cy="1608565"/>
          </a:xfrm>
          <a:custGeom>
            <a:avLst/>
            <a:gdLst/>
            <a:ahLst/>
            <a:cxnLst/>
            <a:rect r="r" b="b" t="t" l="l"/>
            <a:pathLst>
              <a:path h="1608565" w="7885123">
                <a:moveTo>
                  <a:pt x="0" y="0"/>
                </a:moveTo>
                <a:lnTo>
                  <a:pt x="7885123" y="0"/>
                </a:lnTo>
                <a:lnTo>
                  <a:pt x="7885123" y="1608566"/>
                </a:lnTo>
                <a:lnTo>
                  <a:pt x="0" y="1608566"/>
                </a:lnTo>
                <a:lnTo>
                  <a:pt x="0" y="0"/>
                </a:lnTo>
                <a:close/>
              </a:path>
            </a:pathLst>
          </a:custGeom>
          <a:blipFill>
            <a:blip r:embed="rId4"/>
            <a:stretch>
              <a:fillRect l="0" t="0" r="0" b="0"/>
            </a:stretch>
          </a:blipFill>
        </p:spPr>
      </p:sp>
      <p:sp>
        <p:nvSpPr>
          <p:cNvPr name="Freeform 34" id="34"/>
          <p:cNvSpPr/>
          <p:nvPr/>
        </p:nvSpPr>
        <p:spPr>
          <a:xfrm flipH="false" flipV="false" rot="0">
            <a:off x="4403264" y="9324256"/>
            <a:ext cx="330324" cy="330324"/>
          </a:xfrm>
          <a:custGeom>
            <a:avLst/>
            <a:gdLst/>
            <a:ahLst/>
            <a:cxnLst/>
            <a:rect r="r" b="b" t="t" l="l"/>
            <a:pathLst>
              <a:path h="330324" w="330324">
                <a:moveTo>
                  <a:pt x="0" y="0"/>
                </a:moveTo>
                <a:lnTo>
                  <a:pt x="330324" y="0"/>
                </a:lnTo>
                <a:lnTo>
                  <a:pt x="330324" y="330324"/>
                </a:lnTo>
                <a:lnTo>
                  <a:pt x="0" y="33032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35" id="35"/>
          <p:cNvSpPr txBox="true"/>
          <p:nvPr/>
        </p:nvSpPr>
        <p:spPr>
          <a:xfrm rot="0">
            <a:off x="142982" y="5196215"/>
            <a:ext cx="9881078" cy="944084"/>
          </a:xfrm>
          <a:prstGeom prst="rect">
            <a:avLst/>
          </a:prstGeom>
        </p:spPr>
        <p:txBody>
          <a:bodyPr anchor="t" rtlCol="false" tIns="0" lIns="0" bIns="0" rIns="0">
            <a:spAutoFit/>
          </a:bodyPr>
          <a:lstStyle/>
          <a:p>
            <a:pPr algn="l">
              <a:lnSpc>
                <a:spcPts val="7094"/>
              </a:lnSpc>
            </a:pPr>
            <a:r>
              <a:rPr lang="en-US" b="true" sz="7094" spc="-141">
                <a:solidFill>
                  <a:srgbClr val="FFFFFF"/>
                </a:solidFill>
                <a:latin typeface="Bricolage Grotesque Semi-Bold"/>
                <a:ea typeface="Bricolage Grotesque Semi-Bold"/>
                <a:cs typeface="Bricolage Grotesque Semi-Bold"/>
                <a:sym typeface="Bricolage Grotesque Semi-Bold"/>
              </a:rPr>
              <a:t>BOOKKEEPING EXPERT</a:t>
            </a:r>
          </a:p>
        </p:txBody>
      </p:sp>
      <p:sp>
        <p:nvSpPr>
          <p:cNvPr name="TextBox 36" id="36"/>
          <p:cNvSpPr txBox="true"/>
          <p:nvPr/>
        </p:nvSpPr>
        <p:spPr>
          <a:xfrm rot="0">
            <a:off x="261152" y="6592335"/>
            <a:ext cx="10083327" cy="1887825"/>
          </a:xfrm>
          <a:prstGeom prst="rect">
            <a:avLst/>
          </a:prstGeom>
        </p:spPr>
        <p:txBody>
          <a:bodyPr anchor="t" rtlCol="false" tIns="0" lIns="0" bIns="0" rIns="0">
            <a:spAutoFit/>
          </a:bodyPr>
          <a:lstStyle/>
          <a:p>
            <a:pPr algn="just">
              <a:lnSpc>
                <a:spcPts val="3026"/>
              </a:lnSpc>
            </a:pPr>
            <a:r>
              <a:rPr lang="en-US" sz="2522" spc="-50">
                <a:solidFill>
                  <a:srgbClr val="000000"/>
                </a:solidFill>
                <a:latin typeface="Bricolage Grotesque"/>
                <a:ea typeface="Bricolage Grotesque"/>
                <a:cs typeface="Bricolage Grotesque"/>
                <a:sym typeface="Bricolage Grotesque"/>
              </a:rPr>
              <a:t>At Bookkeeping Expert, we are dedicated to helping businesses in the UAE achieve financial clarity, compliance, and long-term growth. With over 13 years of experience, our team of certified accountants, tax consultants, and auditors provides tailored financial services designed to support businesses of all sizes and industries.</a:t>
            </a:r>
          </a:p>
        </p:txBody>
      </p:sp>
      <p:sp>
        <p:nvSpPr>
          <p:cNvPr name="TextBox 37" id="37"/>
          <p:cNvSpPr txBox="true"/>
          <p:nvPr/>
        </p:nvSpPr>
        <p:spPr>
          <a:xfrm rot="0">
            <a:off x="4809788" y="9258300"/>
            <a:ext cx="5214272" cy="462236"/>
          </a:xfrm>
          <a:prstGeom prst="rect">
            <a:avLst/>
          </a:prstGeom>
        </p:spPr>
        <p:txBody>
          <a:bodyPr anchor="t" rtlCol="false" tIns="0" lIns="0" bIns="0" rIns="0">
            <a:spAutoFit/>
          </a:bodyPr>
          <a:lstStyle/>
          <a:p>
            <a:pPr algn="just">
              <a:lnSpc>
                <a:spcPts val="3649"/>
              </a:lnSpc>
            </a:pPr>
            <a:r>
              <a:rPr lang="en-US" b="true" sz="3041" spc="-60">
                <a:solidFill>
                  <a:srgbClr val="004684"/>
                </a:solidFill>
                <a:latin typeface="Bricolage Grotesque Bold"/>
                <a:ea typeface="Bricolage Grotesque Bold"/>
                <a:cs typeface="Bricolage Grotesque Bold"/>
                <a:sym typeface="Bricolage Grotesque Bold"/>
              </a:rPr>
              <a:t>www.bookkeepingexpert.ae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512148" y="8743950"/>
            <a:ext cx="13614861" cy="3086100"/>
            <a:chOff x="0" y="0"/>
            <a:chExt cx="3585807" cy="812800"/>
          </a:xfrm>
        </p:grpSpPr>
        <p:sp>
          <p:nvSpPr>
            <p:cNvPr name="Freeform 3" id="3"/>
            <p:cNvSpPr/>
            <p:nvPr/>
          </p:nvSpPr>
          <p:spPr>
            <a:xfrm flipH="false" flipV="false" rot="0">
              <a:off x="0" y="0"/>
              <a:ext cx="3585807" cy="812800"/>
            </a:xfrm>
            <a:custGeom>
              <a:avLst/>
              <a:gdLst/>
              <a:ahLst/>
              <a:cxnLst/>
              <a:rect r="r" b="b" t="t" l="l"/>
              <a:pathLst>
                <a:path h="812800" w="3585807">
                  <a:moveTo>
                    <a:pt x="8530" y="0"/>
                  </a:moveTo>
                  <a:lnTo>
                    <a:pt x="3577277" y="0"/>
                  </a:lnTo>
                  <a:cubicBezTo>
                    <a:pt x="3579540" y="0"/>
                    <a:pt x="3581709" y="899"/>
                    <a:pt x="3583309" y="2498"/>
                  </a:cubicBezTo>
                  <a:cubicBezTo>
                    <a:pt x="3584908" y="4098"/>
                    <a:pt x="3585807" y="6267"/>
                    <a:pt x="3585807" y="8530"/>
                  </a:cubicBezTo>
                  <a:lnTo>
                    <a:pt x="3585807" y="804270"/>
                  </a:lnTo>
                  <a:cubicBezTo>
                    <a:pt x="3585807" y="806533"/>
                    <a:pt x="3584908" y="808702"/>
                    <a:pt x="3583309" y="810302"/>
                  </a:cubicBezTo>
                  <a:cubicBezTo>
                    <a:pt x="3581709" y="811901"/>
                    <a:pt x="3579540" y="812800"/>
                    <a:pt x="3577277" y="812800"/>
                  </a:cubicBezTo>
                  <a:lnTo>
                    <a:pt x="8530" y="812800"/>
                  </a:lnTo>
                  <a:cubicBezTo>
                    <a:pt x="6267" y="812800"/>
                    <a:pt x="4098" y="811901"/>
                    <a:pt x="2498" y="810302"/>
                  </a:cubicBezTo>
                  <a:cubicBezTo>
                    <a:pt x="899" y="808702"/>
                    <a:pt x="0" y="806533"/>
                    <a:pt x="0" y="804270"/>
                  </a:cubicBezTo>
                  <a:lnTo>
                    <a:pt x="0" y="8530"/>
                  </a:lnTo>
                  <a:cubicBezTo>
                    <a:pt x="0" y="6267"/>
                    <a:pt x="899" y="4098"/>
                    <a:pt x="2498" y="2498"/>
                  </a:cubicBezTo>
                  <a:cubicBezTo>
                    <a:pt x="4098" y="899"/>
                    <a:pt x="6267" y="0"/>
                    <a:pt x="8530" y="0"/>
                  </a:cubicBezTo>
                  <a:close/>
                </a:path>
              </a:pathLst>
            </a:custGeom>
            <a:solidFill>
              <a:srgbClr val="004684"/>
            </a:solidFill>
          </p:spPr>
        </p:sp>
        <p:sp>
          <p:nvSpPr>
            <p:cNvPr name="TextBox 4" id="4"/>
            <p:cNvSpPr txBox="true"/>
            <p:nvPr/>
          </p:nvSpPr>
          <p:spPr>
            <a:xfrm>
              <a:off x="0" y="-38100"/>
              <a:ext cx="3585807" cy="850900"/>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12375226" y="195089"/>
            <a:ext cx="10238105" cy="13050711"/>
            <a:chOff x="0" y="0"/>
            <a:chExt cx="478223" cy="609600"/>
          </a:xfrm>
        </p:grpSpPr>
        <p:sp>
          <p:nvSpPr>
            <p:cNvPr name="Freeform 6" id="6"/>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7" id="7"/>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4300138">
            <a:off x="1335499" y="-5353423"/>
            <a:ext cx="7389757" cy="9419867"/>
            <a:chOff x="0" y="0"/>
            <a:chExt cx="478223" cy="609600"/>
          </a:xfrm>
        </p:grpSpPr>
        <p:sp>
          <p:nvSpPr>
            <p:cNvPr name="Freeform 9" id="9"/>
            <p:cNvSpPr/>
            <p:nvPr/>
          </p:nvSpPr>
          <p:spPr>
            <a:xfrm flipH="false" flipV="false" rot="0">
              <a:off x="9069" y="0"/>
              <a:ext cx="460085" cy="609600"/>
            </a:xfrm>
            <a:custGeom>
              <a:avLst/>
              <a:gdLst/>
              <a:ahLst/>
              <a:cxnLst/>
              <a:rect r="r" b="b" t="t" l="l"/>
              <a:pathLst>
                <a:path h="609600" w="460085">
                  <a:moveTo>
                    <a:pt x="226608" y="0"/>
                  </a:moveTo>
                  <a:lnTo>
                    <a:pt x="436677" y="0"/>
                  </a:lnTo>
                  <a:cubicBezTo>
                    <a:pt x="444201" y="0"/>
                    <a:pt x="451267" y="3617"/>
                    <a:pt x="455666" y="9721"/>
                  </a:cubicBezTo>
                  <a:cubicBezTo>
                    <a:pt x="460066" y="15825"/>
                    <a:pt x="461263" y="23672"/>
                    <a:pt x="458884" y="30811"/>
                  </a:cubicBezTo>
                  <a:lnTo>
                    <a:pt x="276224" y="578789"/>
                  </a:lnTo>
                  <a:cubicBezTo>
                    <a:pt x="270091" y="597189"/>
                    <a:pt x="252872" y="609600"/>
                    <a:pt x="233477" y="609600"/>
                  </a:cubicBezTo>
                  <a:lnTo>
                    <a:pt x="23408" y="609600"/>
                  </a:lnTo>
                  <a:cubicBezTo>
                    <a:pt x="15884" y="609600"/>
                    <a:pt x="8818" y="605983"/>
                    <a:pt x="4418" y="599879"/>
                  </a:cubicBezTo>
                  <a:cubicBezTo>
                    <a:pt x="19" y="593775"/>
                    <a:pt x="-1178" y="585928"/>
                    <a:pt x="1201" y="578789"/>
                  </a:cubicBezTo>
                  <a:lnTo>
                    <a:pt x="183861" y="30811"/>
                  </a:lnTo>
                  <a:cubicBezTo>
                    <a:pt x="189994" y="12411"/>
                    <a:pt x="207213" y="0"/>
                    <a:pt x="226608" y="0"/>
                  </a:cubicBezTo>
                  <a:close/>
                </a:path>
              </a:pathLst>
            </a:custGeom>
            <a:solidFill>
              <a:srgbClr val="004684"/>
            </a:solidFill>
          </p:spPr>
        </p:sp>
        <p:sp>
          <p:nvSpPr>
            <p:cNvPr name="TextBox 10" id="10"/>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1" id="11"/>
          <p:cNvGrpSpPr/>
          <p:nvPr/>
        </p:nvGrpSpPr>
        <p:grpSpPr>
          <a:xfrm rot="0">
            <a:off x="12961439" y="195089"/>
            <a:ext cx="2947060" cy="671219"/>
            <a:chOff x="0" y="0"/>
            <a:chExt cx="3929413" cy="894959"/>
          </a:xfrm>
        </p:grpSpPr>
        <p:grpSp>
          <p:nvGrpSpPr>
            <p:cNvPr name="Group 12" id="12"/>
            <p:cNvGrpSpPr/>
            <p:nvPr/>
          </p:nvGrpSpPr>
          <p:grpSpPr>
            <a:xfrm rot="0">
              <a:off x="0" y="0"/>
              <a:ext cx="1362327" cy="894959"/>
              <a:chOff x="0" y="0"/>
              <a:chExt cx="927947" cy="609600"/>
            </a:xfrm>
          </p:grpSpPr>
          <p:sp>
            <p:nvSpPr>
              <p:cNvPr name="Freeform 13" id="13"/>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4" id="14"/>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1283543" y="0"/>
              <a:ext cx="1362327" cy="894959"/>
              <a:chOff x="0" y="0"/>
              <a:chExt cx="927947" cy="609600"/>
            </a:xfrm>
          </p:grpSpPr>
          <p:sp>
            <p:nvSpPr>
              <p:cNvPr name="Freeform 16" id="16"/>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7" id="17"/>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8" id="18"/>
            <p:cNvGrpSpPr/>
            <p:nvPr/>
          </p:nvGrpSpPr>
          <p:grpSpPr>
            <a:xfrm rot="0">
              <a:off x="2567086" y="0"/>
              <a:ext cx="1362327" cy="894959"/>
              <a:chOff x="0" y="0"/>
              <a:chExt cx="927947" cy="609600"/>
            </a:xfrm>
          </p:grpSpPr>
          <p:sp>
            <p:nvSpPr>
              <p:cNvPr name="Freeform 19" id="19"/>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20" id="20"/>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sp>
        <p:nvSpPr>
          <p:cNvPr name="Freeform 21" id="21"/>
          <p:cNvSpPr/>
          <p:nvPr/>
        </p:nvSpPr>
        <p:spPr>
          <a:xfrm flipH="false" flipV="false" rot="0">
            <a:off x="4194061" y="4167153"/>
            <a:ext cx="2545870" cy="4374267"/>
          </a:xfrm>
          <a:custGeom>
            <a:avLst/>
            <a:gdLst/>
            <a:ahLst/>
            <a:cxnLst/>
            <a:rect r="r" b="b" t="t" l="l"/>
            <a:pathLst>
              <a:path h="4374267" w="2545870">
                <a:moveTo>
                  <a:pt x="0" y="0"/>
                </a:moveTo>
                <a:lnTo>
                  <a:pt x="2545870" y="0"/>
                </a:lnTo>
                <a:lnTo>
                  <a:pt x="2545870" y="4374267"/>
                </a:lnTo>
                <a:lnTo>
                  <a:pt x="0" y="4374267"/>
                </a:lnTo>
                <a:lnTo>
                  <a:pt x="0" y="0"/>
                </a:lnTo>
                <a:close/>
              </a:path>
            </a:pathLst>
          </a:custGeom>
          <a:blipFill>
            <a:blip r:embed="rId2"/>
            <a:stretch>
              <a:fillRect l="0" t="0" r="0" b="0"/>
            </a:stretch>
          </a:blipFill>
        </p:spPr>
      </p:sp>
      <p:sp>
        <p:nvSpPr>
          <p:cNvPr name="Freeform 22" id="22"/>
          <p:cNvSpPr/>
          <p:nvPr/>
        </p:nvSpPr>
        <p:spPr>
          <a:xfrm flipH="false" flipV="false" rot="0">
            <a:off x="390753" y="4167153"/>
            <a:ext cx="2522725" cy="4374267"/>
          </a:xfrm>
          <a:custGeom>
            <a:avLst/>
            <a:gdLst/>
            <a:ahLst/>
            <a:cxnLst/>
            <a:rect r="r" b="b" t="t" l="l"/>
            <a:pathLst>
              <a:path h="4374267" w="2522725">
                <a:moveTo>
                  <a:pt x="0" y="0"/>
                </a:moveTo>
                <a:lnTo>
                  <a:pt x="2522725" y="0"/>
                </a:lnTo>
                <a:lnTo>
                  <a:pt x="2522725" y="4374267"/>
                </a:lnTo>
                <a:lnTo>
                  <a:pt x="0" y="4374267"/>
                </a:lnTo>
                <a:lnTo>
                  <a:pt x="0" y="0"/>
                </a:lnTo>
                <a:close/>
              </a:path>
            </a:pathLst>
          </a:custGeom>
          <a:blipFill>
            <a:blip r:embed="rId3"/>
            <a:stretch>
              <a:fillRect l="0" t="0" r="0" b="0"/>
            </a:stretch>
          </a:blipFill>
        </p:spPr>
      </p:sp>
      <p:sp>
        <p:nvSpPr>
          <p:cNvPr name="Freeform 23" id="23"/>
          <p:cNvSpPr/>
          <p:nvPr/>
        </p:nvSpPr>
        <p:spPr>
          <a:xfrm flipH="false" flipV="false" rot="0">
            <a:off x="8020513" y="4211734"/>
            <a:ext cx="4354713" cy="4329686"/>
          </a:xfrm>
          <a:custGeom>
            <a:avLst/>
            <a:gdLst/>
            <a:ahLst/>
            <a:cxnLst/>
            <a:rect r="r" b="b" t="t" l="l"/>
            <a:pathLst>
              <a:path h="4329686" w="4354713">
                <a:moveTo>
                  <a:pt x="0" y="0"/>
                </a:moveTo>
                <a:lnTo>
                  <a:pt x="4354713" y="0"/>
                </a:lnTo>
                <a:lnTo>
                  <a:pt x="4354713" y="4329686"/>
                </a:lnTo>
                <a:lnTo>
                  <a:pt x="0" y="4329686"/>
                </a:lnTo>
                <a:lnTo>
                  <a:pt x="0" y="0"/>
                </a:lnTo>
                <a:close/>
              </a:path>
            </a:pathLst>
          </a:custGeom>
          <a:blipFill>
            <a:blip r:embed="rId4"/>
            <a:stretch>
              <a:fillRect l="0" t="0" r="0" b="0"/>
            </a:stretch>
          </a:blipFill>
        </p:spPr>
      </p:sp>
      <p:sp>
        <p:nvSpPr>
          <p:cNvPr name="Freeform 24" id="24"/>
          <p:cNvSpPr/>
          <p:nvPr/>
        </p:nvSpPr>
        <p:spPr>
          <a:xfrm flipH="false" flipV="false" rot="0">
            <a:off x="11636680" y="2630178"/>
            <a:ext cx="3222513" cy="3234643"/>
          </a:xfrm>
          <a:custGeom>
            <a:avLst/>
            <a:gdLst/>
            <a:ahLst/>
            <a:cxnLst/>
            <a:rect r="r" b="b" t="t" l="l"/>
            <a:pathLst>
              <a:path h="3234643" w="3222513">
                <a:moveTo>
                  <a:pt x="0" y="0"/>
                </a:moveTo>
                <a:lnTo>
                  <a:pt x="3222513" y="0"/>
                </a:lnTo>
                <a:lnTo>
                  <a:pt x="3222513" y="3234643"/>
                </a:lnTo>
                <a:lnTo>
                  <a:pt x="0" y="3234643"/>
                </a:lnTo>
                <a:lnTo>
                  <a:pt x="0" y="0"/>
                </a:lnTo>
                <a:close/>
              </a:path>
            </a:pathLst>
          </a:custGeom>
          <a:blipFill>
            <a:blip r:embed="rId5"/>
            <a:stretch>
              <a:fillRect l="0" t="0" r="0" b="0"/>
            </a:stretch>
          </a:blipFill>
        </p:spPr>
      </p:sp>
      <p:sp>
        <p:nvSpPr>
          <p:cNvPr name="Freeform 25" id="25"/>
          <p:cNvSpPr/>
          <p:nvPr/>
        </p:nvSpPr>
        <p:spPr>
          <a:xfrm flipH="false" flipV="false" rot="1159272">
            <a:off x="1703470" y="2157652"/>
            <a:ext cx="4194061" cy="2107516"/>
          </a:xfrm>
          <a:custGeom>
            <a:avLst/>
            <a:gdLst/>
            <a:ahLst/>
            <a:cxnLst/>
            <a:rect r="r" b="b" t="t" l="l"/>
            <a:pathLst>
              <a:path h="2107516" w="4194061">
                <a:moveTo>
                  <a:pt x="0" y="0"/>
                </a:moveTo>
                <a:lnTo>
                  <a:pt x="4194061" y="0"/>
                </a:lnTo>
                <a:lnTo>
                  <a:pt x="4194061" y="2107516"/>
                </a:lnTo>
                <a:lnTo>
                  <a:pt x="0" y="2107516"/>
                </a:lnTo>
                <a:lnTo>
                  <a:pt x="0" y="0"/>
                </a:lnTo>
                <a:close/>
              </a:path>
            </a:pathLst>
          </a:custGeom>
          <a:blipFill>
            <a:blip r:embed="rId6"/>
            <a:stretch>
              <a:fillRect l="0" t="0" r="0" b="0"/>
            </a:stretch>
          </a:blipFill>
        </p:spPr>
      </p:sp>
      <p:grpSp>
        <p:nvGrpSpPr>
          <p:cNvPr name="Group 26" id="26"/>
          <p:cNvGrpSpPr/>
          <p:nvPr/>
        </p:nvGrpSpPr>
        <p:grpSpPr>
          <a:xfrm rot="5400000">
            <a:off x="5755875" y="9234488"/>
            <a:ext cx="3086100" cy="47625"/>
            <a:chOff x="0" y="0"/>
            <a:chExt cx="812800" cy="12543"/>
          </a:xfrm>
        </p:grpSpPr>
        <p:sp>
          <p:nvSpPr>
            <p:cNvPr name="Freeform 27" id="27"/>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28" id="28"/>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609599" y="395114"/>
            <a:ext cx="9663245"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Softwares Certifications</a:t>
            </a:r>
          </a:p>
        </p:txBody>
      </p:sp>
      <p:sp>
        <p:nvSpPr>
          <p:cNvPr name="TextBox 30" id="30"/>
          <p:cNvSpPr txBox="true"/>
          <p:nvPr/>
        </p:nvSpPr>
        <p:spPr>
          <a:xfrm rot="0">
            <a:off x="229955" y="1835770"/>
            <a:ext cx="15678544" cy="367659"/>
          </a:xfrm>
          <a:prstGeom prst="rect">
            <a:avLst/>
          </a:prstGeom>
        </p:spPr>
        <p:txBody>
          <a:bodyPr anchor="t" rtlCol="false" tIns="0" lIns="0" bIns="0" rIns="0">
            <a:spAutoFit/>
          </a:bodyPr>
          <a:lstStyle/>
          <a:p>
            <a:pPr algn="just">
              <a:lnSpc>
                <a:spcPts val="2836"/>
              </a:lnSpc>
            </a:pPr>
            <a:r>
              <a:rPr lang="en-US" b="true" sz="2363" spc="-47">
                <a:solidFill>
                  <a:srgbClr val="004684"/>
                </a:solidFill>
                <a:latin typeface="Bricolage Grotesque Bold"/>
                <a:ea typeface="Bricolage Grotesque Bold"/>
                <a:cs typeface="Bricolage Grotesque Bold"/>
                <a:sym typeface="Bricolage Grotesque Bold"/>
              </a:rPr>
              <a:t>Through our years of experience and hardwork, we are already certified by industry leaders like Intuit and Xero.</a:t>
            </a:r>
          </a:p>
        </p:txBody>
      </p:sp>
      <p:sp>
        <p:nvSpPr>
          <p:cNvPr name="TextBox 31" id="31"/>
          <p:cNvSpPr txBox="true"/>
          <p:nvPr/>
        </p:nvSpPr>
        <p:spPr>
          <a:xfrm rot="0">
            <a:off x="736648" y="8890641"/>
            <a:ext cx="1830934" cy="367659"/>
          </a:xfrm>
          <a:prstGeom prst="rect">
            <a:avLst/>
          </a:prstGeom>
        </p:spPr>
        <p:txBody>
          <a:bodyPr anchor="t" rtlCol="false" tIns="0" lIns="0" bIns="0" rIns="0">
            <a:spAutoFit/>
          </a:bodyPr>
          <a:lstStyle/>
          <a:p>
            <a:pPr algn="just">
              <a:lnSpc>
                <a:spcPts val="2836"/>
              </a:lnSpc>
            </a:pPr>
            <a:r>
              <a:rPr lang="en-US" b="true" sz="2363" spc="-47">
                <a:solidFill>
                  <a:srgbClr val="FFFFFF"/>
                </a:solidFill>
                <a:latin typeface="Bricolage Grotesque Bold"/>
                <a:ea typeface="Bricolage Grotesque Bold"/>
                <a:cs typeface="Bricolage Grotesque Bold"/>
                <a:sym typeface="Bricolage Grotesque Bold"/>
              </a:rPr>
              <a:t>Quickbooks</a:t>
            </a:r>
          </a:p>
        </p:txBody>
      </p:sp>
      <p:sp>
        <p:nvSpPr>
          <p:cNvPr name="TextBox 32" id="32"/>
          <p:cNvSpPr txBox="true"/>
          <p:nvPr/>
        </p:nvSpPr>
        <p:spPr>
          <a:xfrm rot="0">
            <a:off x="4194061" y="8890641"/>
            <a:ext cx="2700701" cy="367659"/>
          </a:xfrm>
          <a:prstGeom prst="rect">
            <a:avLst/>
          </a:prstGeom>
        </p:spPr>
        <p:txBody>
          <a:bodyPr anchor="t" rtlCol="false" tIns="0" lIns="0" bIns="0" rIns="0">
            <a:spAutoFit/>
          </a:bodyPr>
          <a:lstStyle/>
          <a:p>
            <a:pPr algn="just">
              <a:lnSpc>
                <a:spcPts val="2836"/>
              </a:lnSpc>
            </a:pPr>
            <a:r>
              <a:rPr lang="en-US" b="true" sz="2363" spc="-47">
                <a:solidFill>
                  <a:srgbClr val="FFFFFF"/>
                </a:solidFill>
                <a:latin typeface="Bricolage Grotesque Bold"/>
                <a:ea typeface="Bricolage Grotesque Bold"/>
                <a:cs typeface="Bricolage Grotesque Bold"/>
                <a:sym typeface="Bricolage Grotesque Bold"/>
              </a:rPr>
              <a:t>Quickbooks Online </a:t>
            </a:r>
          </a:p>
        </p:txBody>
      </p:sp>
      <p:sp>
        <p:nvSpPr>
          <p:cNvPr name="TextBox 33" id="33"/>
          <p:cNvSpPr txBox="true"/>
          <p:nvPr/>
        </p:nvSpPr>
        <p:spPr>
          <a:xfrm rot="0">
            <a:off x="9815110" y="8890641"/>
            <a:ext cx="915467" cy="367659"/>
          </a:xfrm>
          <a:prstGeom prst="rect">
            <a:avLst/>
          </a:prstGeom>
        </p:spPr>
        <p:txBody>
          <a:bodyPr anchor="t" rtlCol="false" tIns="0" lIns="0" bIns="0" rIns="0">
            <a:spAutoFit/>
          </a:bodyPr>
          <a:lstStyle/>
          <a:p>
            <a:pPr algn="just">
              <a:lnSpc>
                <a:spcPts val="2836"/>
              </a:lnSpc>
            </a:pPr>
            <a:r>
              <a:rPr lang="en-US" b="true" sz="2363" spc="-47">
                <a:solidFill>
                  <a:srgbClr val="FFFFFF"/>
                </a:solidFill>
                <a:latin typeface="Bricolage Grotesque Bold"/>
                <a:ea typeface="Bricolage Grotesque Bold"/>
                <a:cs typeface="Bricolage Grotesque Bold"/>
                <a:sym typeface="Bricolage Grotesque Bold"/>
              </a:rPr>
              <a:t>Xero</a:t>
            </a:r>
          </a:p>
        </p:txBody>
      </p:sp>
      <p:sp>
        <p:nvSpPr>
          <p:cNvPr name="TextBox 34" id="34"/>
          <p:cNvSpPr txBox="true"/>
          <p:nvPr/>
        </p:nvSpPr>
        <p:spPr>
          <a:xfrm rot="0">
            <a:off x="1305720" y="9610725"/>
            <a:ext cx="4989562" cy="367659"/>
          </a:xfrm>
          <a:prstGeom prst="rect">
            <a:avLst/>
          </a:prstGeom>
        </p:spPr>
        <p:txBody>
          <a:bodyPr anchor="t" rtlCol="false" tIns="0" lIns="0" bIns="0" rIns="0">
            <a:spAutoFit/>
          </a:bodyPr>
          <a:lstStyle/>
          <a:p>
            <a:pPr algn="just">
              <a:lnSpc>
                <a:spcPts val="2836"/>
              </a:lnSpc>
            </a:pPr>
            <a:r>
              <a:rPr lang="en-US" b="true" sz="2363" spc="-47">
                <a:solidFill>
                  <a:srgbClr val="FFFFFF"/>
                </a:solidFill>
                <a:latin typeface="Bricolage Grotesque Bold"/>
                <a:ea typeface="Bricolage Grotesque Bold"/>
                <a:cs typeface="Bricolage Grotesque Bold"/>
                <a:sym typeface="Bricolage Grotesque Bold"/>
              </a:rPr>
              <a:t>Certified ProAdvisor By - Intuit</a:t>
            </a:r>
          </a:p>
        </p:txBody>
      </p:sp>
      <p:sp>
        <p:nvSpPr>
          <p:cNvPr name="TextBox 35" id="35"/>
          <p:cNvSpPr txBox="true"/>
          <p:nvPr/>
        </p:nvSpPr>
        <p:spPr>
          <a:xfrm rot="0">
            <a:off x="7703089" y="9610725"/>
            <a:ext cx="4989562" cy="367659"/>
          </a:xfrm>
          <a:prstGeom prst="rect">
            <a:avLst/>
          </a:prstGeom>
        </p:spPr>
        <p:txBody>
          <a:bodyPr anchor="t" rtlCol="false" tIns="0" lIns="0" bIns="0" rIns="0">
            <a:spAutoFit/>
          </a:bodyPr>
          <a:lstStyle/>
          <a:p>
            <a:pPr algn="just">
              <a:lnSpc>
                <a:spcPts val="2836"/>
              </a:lnSpc>
            </a:pPr>
            <a:r>
              <a:rPr lang="en-US" b="true" sz="2363" spc="-47">
                <a:solidFill>
                  <a:srgbClr val="FFFFFF"/>
                </a:solidFill>
                <a:latin typeface="Bricolage Grotesque Bold"/>
                <a:ea typeface="Bricolage Grotesque Bold"/>
                <a:cs typeface="Bricolage Grotesque Bold"/>
                <a:sym typeface="Bricolage Grotesque Bold"/>
              </a:rPr>
              <a:t>Certified ProAdvisor By - Xero</a:t>
            </a:r>
          </a:p>
        </p:txBody>
      </p:sp>
      <p:grpSp>
        <p:nvGrpSpPr>
          <p:cNvPr name="Group 36" id="36"/>
          <p:cNvGrpSpPr/>
          <p:nvPr/>
        </p:nvGrpSpPr>
        <p:grpSpPr>
          <a:xfrm rot="5400000">
            <a:off x="1837772" y="7848600"/>
            <a:ext cx="3086100" cy="47625"/>
            <a:chOff x="0" y="0"/>
            <a:chExt cx="812800" cy="12543"/>
          </a:xfrm>
        </p:grpSpPr>
        <p:sp>
          <p:nvSpPr>
            <p:cNvPr name="Freeform 37" id="37"/>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38" id="38"/>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39" id="39"/>
          <p:cNvGrpSpPr/>
          <p:nvPr/>
        </p:nvGrpSpPr>
        <p:grpSpPr>
          <a:xfrm rot="0">
            <a:off x="0" y="9415462"/>
            <a:ext cx="3086100" cy="47625"/>
            <a:chOff x="0" y="0"/>
            <a:chExt cx="812800" cy="12543"/>
          </a:xfrm>
        </p:grpSpPr>
        <p:sp>
          <p:nvSpPr>
            <p:cNvPr name="Freeform 40" id="40"/>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41" id="41"/>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42" id="42"/>
          <p:cNvGrpSpPr/>
          <p:nvPr/>
        </p:nvGrpSpPr>
        <p:grpSpPr>
          <a:xfrm rot="0">
            <a:off x="3067050" y="9415462"/>
            <a:ext cx="3086100" cy="47625"/>
            <a:chOff x="0" y="0"/>
            <a:chExt cx="812800" cy="12543"/>
          </a:xfrm>
        </p:grpSpPr>
        <p:sp>
          <p:nvSpPr>
            <p:cNvPr name="Freeform 43" id="43"/>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44" id="44"/>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45" id="45"/>
          <p:cNvGrpSpPr/>
          <p:nvPr/>
        </p:nvGrpSpPr>
        <p:grpSpPr>
          <a:xfrm rot="0">
            <a:off x="6057900" y="9415462"/>
            <a:ext cx="3086100" cy="47625"/>
            <a:chOff x="0" y="0"/>
            <a:chExt cx="812800" cy="12543"/>
          </a:xfrm>
        </p:grpSpPr>
        <p:sp>
          <p:nvSpPr>
            <p:cNvPr name="Freeform 46" id="46"/>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47" id="47"/>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48" id="48"/>
          <p:cNvGrpSpPr/>
          <p:nvPr/>
        </p:nvGrpSpPr>
        <p:grpSpPr>
          <a:xfrm rot="0">
            <a:off x="8069227" y="9415462"/>
            <a:ext cx="3086100" cy="47625"/>
            <a:chOff x="0" y="0"/>
            <a:chExt cx="812800" cy="12543"/>
          </a:xfrm>
        </p:grpSpPr>
        <p:sp>
          <p:nvSpPr>
            <p:cNvPr name="Freeform 49" id="49"/>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50" id="50"/>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51" id="51"/>
          <p:cNvGrpSpPr/>
          <p:nvPr/>
        </p:nvGrpSpPr>
        <p:grpSpPr>
          <a:xfrm rot="0">
            <a:off x="10016612" y="9401175"/>
            <a:ext cx="3086100" cy="47625"/>
            <a:chOff x="0" y="0"/>
            <a:chExt cx="812800" cy="12543"/>
          </a:xfrm>
        </p:grpSpPr>
        <p:sp>
          <p:nvSpPr>
            <p:cNvPr name="Freeform 52" id="52"/>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53" id="53"/>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spTree>
  </p:cSld>
  <p:clrMapOvr>
    <a:masterClrMapping/>
  </p:clrMapOvr>
  <p:transition spd="fast">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60190"/>
            <a:ext cx="18288000" cy="12184380"/>
          </a:xfrm>
          <a:custGeom>
            <a:avLst/>
            <a:gdLst/>
            <a:ahLst/>
            <a:cxnLst/>
            <a:rect r="r" b="b" t="t" l="l"/>
            <a:pathLst>
              <a:path h="12184380" w="18288000">
                <a:moveTo>
                  <a:pt x="0" y="0"/>
                </a:moveTo>
                <a:lnTo>
                  <a:pt x="18288000" y="0"/>
                </a:lnTo>
                <a:lnTo>
                  <a:pt x="18288000" y="12184380"/>
                </a:lnTo>
                <a:lnTo>
                  <a:pt x="0" y="12184380"/>
                </a:lnTo>
                <a:lnTo>
                  <a:pt x="0" y="0"/>
                </a:lnTo>
                <a:close/>
              </a:path>
            </a:pathLst>
          </a:custGeom>
          <a:blipFill>
            <a:blip r:embed="rId2">
              <a:alphaModFix amt="38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335499" y="-5353423"/>
            <a:ext cx="7389757" cy="9419867"/>
            <a:chOff x="0" y="0"/>
            <a:chExt cx="478223" cy="609600"/>
          </a:xfrm>
        </p:grpSpPr>
        <p:sp>
          <p:nvSpPr>
            <p:cNvPr name="Freeform 7" id="7"/>
            <p:cNvSpPr/>
            <p:nvPr/>
          </p:nvSpPr>
          <p:spPr>
            <a:xfrm flipH="false" flipV="false" rot="0">
              <a:off x="9069" y="0"/>
              <a:ext cx="460085" cy="609600"/>
            </a:xfrm>
            <a:custGeom>
              <a:avLst/>
              <a:gdLst/>
              <a:ahLst/>
              <a:cxnLst/>
              <a:rect r="r" b="b" t="t" l="l"/>
              <a:pathLst>
                <a:path h="609600" w="460085">
                  <a:moveTo>
                    <a:pt x="226608" y="0"/>
                  </a:moveTo>
                  <a:lnTo>
                    <a:pt x="436677" y="0"/>
                  </a:lnTo>
                  <a:cubicBezTo>
                    <a:pt x="444201" y="0"/>
                    <a:pt x="451267" y="3617"/>
                    <a:pt x="455666" y="9721"/>
                  </a:cubicBezTo>
                  <a:cubicBezTo>
                    <a:pt x="460066" y="15825"/>
                    <a:pt x="461263" y="23672"/>
                    <a:pt x="458884" y="30811"/>
                  </a:cubicBezTo>
                  <a:lnTo>
                    <a:pt x="276224" y="578789"/>
                  </a:lnTo>
                  <a:cubicBezTo>
                    <a:pt x="270091" y="597189"/>
                    <a:pt x="252872" y="609600"/>
                    <a:pt x="233477" y="609600"/>
                  </a:cubicBezTo>
                  <a:lnTo>
                    <a:pt x="23408" y="609600"/>
                  </a:lnTo>
                  <a:cubicBezTo>
                    <a:pt x="15884" y="609600"/>
                    <a:pt x="8818" y="605983"/>
                    <a:pt x="4418" y="599879"/>
                  </a:cubicBezTo>
                  <a:cubicBezTo>
                    <a:pt x="19" y="593775"/>
                    <a:pt x="-1178" y="585928"/>
                    <a:pt x="1201" y="578789"/>
                  </a:cubicBezTo>
                  <a:lnTo>
                    <a:pt x="183861" y="30811"/>
                  </a:lnTo>
                  <a:cubicBezTo>
                    <a:pt x="189994" y="12411"/>
                    <a:pt x="207213" y="0"/>
                    <a:pt x="226608"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sp>
        <p:nvSpPr>
          <p:cNvPr name="Freeform 19" id="19"/>
          <p:cNvSpPr/>
          <p:nvPr/>
        </p:nvSpPr>
        <p:spPr>
          <a:xfrm flipH="false" flipV="false" rot="0">
            <a:off x="445101" y="2119131"/>
            <a:ext cx="583599" cy="687598"/>
          </a:xfrm>
          <a:custGeom>
            <a:avLst/>
            <a:gdLst/>
            <a:ahLst/>
            <a:cxnLst/>
            <a:rect r="r" b="b" t="t" l="l"/>
            <a:pathLst>
              <a:path h="687598" w="583599">
                <a:moveTo>
                  <a:pt x="0" y="0"/>
                </a:moveTo>
                <a:lnTo>
                  <a:pt x="583599" y="0"/>
                </a:lnTo>
                <a:lnTo>
                  <a:pt x="583599" y="687598"/>
                </a:lnTo>
                <a:lnTo>
                  <a:pt x="0" y="6875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389193" y="3082971"/>
            <a:ext cx="695414" cy="695414"/>
          </a:xfrm>
          <a:custGeom>
            <a:avLst/>
            <a:gdLst/>
            <a:ahLst/>
            <a:cxnLst/>
            <a:rect r="r" b="b" t="t" l="l"/>
            <a:pathLst>
              <a:path h="695414" w="695414">
                <a:moveTo>
                  <a:pt x="0" y="0"/>
                </a:moveTo>
                <a:lnTo>
                  <a:pt x="695414" y="0"/>
                </a:lnTo>
                <a:lnTo>
                  <a:pt x="695414" y="695414"/>
                </a:lnTo>
                <a:lnTo>
                  <a:pt x="0" y="6954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1" id="21"/>
          <p:cNvSpPr/>
          <p:nvPr/>
        </p:nvSpPr>
        <p:spPr>
          <a:xfrm flipH="false" flipV="false" rot="0">
            <a:off x="445101" y="4054610"/>
            <a:ext cx="618730" cy="692285"/>
          </a:xfrm>
          <a:custGeom>
            <a:avLst/>
            <a:gdLst/>
            <a:ahLst/>
            <a:cxnLst/>
            <a:rect r="r" b="b" t="t" l="l"/>
            <a:pathLst>
              <a:path h="692285" w="618730">
                <a:moveTo>
                  <a:pt x="0" y="0"/>
                </a:moveTo>
                <a:lnTo>
                  <a:pt x="618730" y="0"/>
                </a:lnTo>
                <a:lnTo>
                  <a:pt x="618730" y="692286"/>
                </a:lnTo>
                <a:lnTo>
                  <a:pt x="0" y="69228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2" id="22"/>
          <p:cNvSpPr/>
          <p:nvPr/>
        </p:nvSpPr>
        <p:spPr>
          <a:xfrm flipH="false" flipV="false" rot="0">
            <a:off x="321366" y="5143500"/>
            <a:ext cx="763242" cy="763242"/>
          </a:xfrm>
          <a:custGeom>
            <a:avLst/>
            <a:gdLst/>
            <a:ahLst/>
            <a:cxnLst/>
            <a:rect r="r" b="b" t="t" l="l"/>
            <a:pathLst>
              <a:path h="763242" w="763242">
                <a:moveTo>
                  <a:pt x="0" y="0"/>
                </a:moveTo>
                <a:lnTo>
                  <a:pt x="763241" y="0"/>
                </a:lnTo>
                <a:lnTo>
                  <a:pt x="763241" y="763242"/>
                </a:lnTo>
                <a:lnTo>
                  <a:pt x="0" y="76324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3" id="23"/>
          <p:cNvSpPr/>
          <p:nvPr/>
        </p:nvSpPr>
        <p:spPr>
          <a:xfrm flipH="false" flipV="false" rot="0">
            <a:off x="364147" y="6388416"/>
            <a:ext cx="664553" cy="674673"/>
          </a:xfrm>
          <a:custGeom>
            <a:avLst/>
            <a:gdLst/>
            <a:ahLst/>
            <a:cxnLst/>
            <a:rect r="r" b="b" t="t" l="l"/>
            <a:pathLst>
              <a:path h="674673" w="664553">
                <a:moveTo>
                  <a:pt x="0" y="0"/>
                </a:moveTo>
                <a:lnTo>
                  <a:pt x="664553" y="0"/>
                </a:lnTo>
                <a:lnTo>
                  <a:pt x="664553" y="674673"/>
                </a:lnTo>
                <a:lnTo>
                  <a:pt x="0" y="67467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4" id="24"/>
          <p:cNvSpPr/>
          <p:nvPr/>
        </p:nvSpPr>
        <p:spPr>
          <a:xfrm flipH="false" flipV="false" rot="0">
            <a:off x="115400" y="6983067"/>
            <a:ext cx="3825104" cy="3303933"/>
          </a:xfrm>
          <a:custGeom>
            <a:avLst/>
            <a:gdLst/>
            <a:ahLst/>
            <a:cxnLst/>
            <a:rect r="r" b="b" t="t" l="l"/>
            <a:pathLst>
              <a:path h="3303933" w="3825104">
                <a:moveTo>
                  <a:pt x="0" y="0"/>
                </a:moveTo>
                <a:lnTo>
                  <a:pt x="3825103" y="0"/>
                </a:lnTo>
                <a:lnTo>
                  <a:pt x="3825103" y="3303933"/>
                </a:lnTo>
                <a:lnTo>
                  <a:pt x="0" y="3303933"/>
                </a:lnTo>
                <a:lnTo>
                  <a:pt x="0" y="0"/>
                </a:lnTo>
                <a:close/>
              </a:path>
            </a:pathLst>
          </a:custGeom>
          <a:blipFill>
            <a:blip r:embed="rId13">
              <a:alphaModFix amt="42000"/>
              <a:extLst>
                <a:ext uri="{96DAC541-7B7A-43D3-8B79-37D633B846F1}">
                  <asvg:svgBlip xmlns:asvg="http://schemas.microsoft.com/office/drawing/2016/SVG/main" r:embed="rId14"/>
                </a:ext>
              </a:extLst>
            </a:blip>
            <a:stretch>
              <a:fillRect l="0" t="0" r="0" b="0"/>
            </a:stretch>
          </a:blipFill>
        </p:spPr>
      </p:sp>
      <p:sp>
        <p:nvSpPr>
          <p:cNvPr name="TextBox 25" id="25"/>
          <p:cNvSpPr txBox="true"/>
          <p:nvPr/>
        </p:nvSpPr>
        <p:spPr>
          <a:xfrm rot="0">
            <a:off x="609599" y="395114"/>
            <a:ext cx="9663245"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Why Bookkeeping Expert ?</a:t>
            </a:r>
          </a:p>
        </p:txBody>
      </p:sp>
      <p:sp>
        <p:nvSpPr>
          <p:cNvPr name="TextBox 26" id="26"/>
          <p:cNvSpPr txBox="true"/>
          <p:nvPr/>
        </p:nvSpPr>
        <p:spPr>
          <a:xfrm rot="0">
            <a:off x="1197121" y="2205894"/>
            <a:ext cx="4914024" cy="514350"/>
          </a:xfrm>
          <a:prstGeom prst="rect">
            <a:avLst/>
          </a:prstGeom>
        </p:spPr>
        <p:txBody>
          <a:bodyPr anchor="t" rtlCol="false" tIns="0" lIns="0" bIns="0" rIns="0">
            <a:spAutoFit/>
          </a:bodyPr>
          <a:lstStyle/>
          <a:p>
            <a:pPr algn="just">
              <a:lnSpc>
                <a:spcPts val="3997"/>
              </a:lnSpc>
            </a:pPr>
            <a:r>
              <a:rPr lang="en-US" b="true" sz="3331" spc="-66">
                <a:solidFill>
                  <a:srgbClr val="004684"/>
                </a:solidFill>
                <a:latin typeface="Bricolage Grotesque Bold"/>
                <a:ea typeface="Bricolage Grotesque Bold"/>
                <a:cs typeface="Bricolage Grotesque Bold"/>
                <a:sym typeface="Bricolage Grotesque Bold"/>
              </a:rPr>
              <a:t>Secured infrastructures</a:t>
            </a:r>
          </a:p>
        </p:txBody>
      </p:sp>
      <p:sp>
        <p:nvSpPr>
          <p:cNvPr name="TextBox 27" id="27"/>
          <p:cNvSpPr txBox="true"/>
          <p:nvPr/>
        </p:nvSpPr>
        <p:spPr>
          <a:xfrm rot="0">
            <a:off x="1197121" y="3273839"/>
            <a:ext cx="6973999" cy="514350"/>
          </a:xfrm>
          <a:prstGeom prst="rect">
            <a:avLst/>
          </a:prstGeom>
        </p:spPr>
        <p:txBody>
          <a:bodyPr anchor="t" rtlCol="false" tIns="0" lIns="0" bIns="0" rIns="0">
            <a:spAutoFit/>
          </a:bodyPr>
          <a:lstStyle/>
          <a:p>
            <a:pPr algn="just">
              <a:lnSpc>
                <a:spcPts val="3997"/>
              </a:lnSpc>
            </a:pPr>
            <a:r>
              <a:rPr lang="en-US" b="true" sz="3331" spc="-66">
                <a:solidFill>
                  <a:srgbClr val="004684"/>
                </a:solidFill>
                <a:latin typeface="Bricolage Grotesque Bold"/>
                <a:ea typeface="Bricolage Grotesque Bold"/>
                <a:cs typeface="Bricolage Grotesque Bold"/>
                <a:sym typeface="Bricolage Grotesque Bold"/>
              </a:rPr>
              <a:t>Secured ftp for Data Transmission</a:t>
            </a:r>
          </a:p>
        </p:txBody>
      </p:sp>
      <p:sp>
        <p:nvSpPr>
          <p:cNvPr name="TextBox 28" id="28"/>
          <p:cNvSpPr txBox="true"/>
          <p:nvPr/>
        </p:nvSpPr>
        <p:spPr>
          <a:xfrm rot="0">
            <a:off x="1197121" y="4335673"/>
            <a:ext cx="9466249" cy="514350"/>
          </a:xfrm>
          <a:prstGeom prst="rect">
            <a:avLst/>
          </a:prstGeom>
        </p:spPr>
        <p:txBody>
          <a:bodyPr anchor="t" rtlCol="false" tIns="0" lIns="0" bIns="0" rIns="0">
            <a:spAutoFit/>
          </a:bodyPr>
          <a:lstStyle/>
          <a:p>
            <a:pPr algn="just">
              <a:lnSpc>
                <a:spcPts val="3997"/>
              </a:lnSpc>
            </a:pPr>
            <a:r>
              <a:rPr lang="en-US" b="true" sz="3331" spc="-66">
                <a:solidFill>
                  <a:srgbClr val="004684"/>
                </a:solidFill>
                <a:latin typeface="Bricolage Grotesque Bold"/>
                <a:ea typeface="Bricolage Grotesque Bold"/>
                <a:cs typeface="Bricolage Grotesque Bold"/>
                <a:sym typeface="Bricolage Grotesque Bold"/>
              </a:rPr>
              <a:t>24/7 power backups &amp; 600mbps speed internet</a:t>
            </a:r>
          </a:p>
        </p:txBody>
      </p:sp>
      <p:sp>
        <p:nvSpPr>
          <p:cNvPr name="TextBox 29" id="29"/>
          <p:cNvSpPr txBox="true"/>
          <p:nvPr/>
        </p:nvSpPr>
        <p:spPr>
          <a:xfrm rot="0">
            <a:off x="1207067" y="5402195"/>
            <a:ext cx="9625049" cy="514350"/>
          </a:xfrm>
          <a:prstGeom prst="rect">
            <a:avLst/>
          </a:prstGeom>
        </p:spPr>
        <p:txBody>
          <a:bodyPr anchor="t" rtlCol="false" tIns="0" lIns="0" bIns="0" rIns="0">
            <a:spAutoFit/>
          </a:bodyPr>
          <a:lstStyle/>
          <a:p>
            <a:pPr algn="just">
              <a:lnSpc>
                <a:spcPts val="3997"/>
              </a:lnSpc>
            </a:pPr>
            <a:r>
              <a:rPr lang="en-US" b="true" sz="3331" spc="-66">
                <a:solidFill>
                  <a:srgbClr val="004684"/>
                </a:solidFill>
                <a:latin typeface="Bricolage Grotesque Bold"/>
                <a:ea typeface="Bricolage Grotesque Bold"/>
                <a:cs typeface="Bricolage Grotesque Bold"/>
                <a:sym typeface="Bricolage Grotesque Bold"/>
              </a:rPr>
              <a:t>All type of communication facilities are available</a:t>
            </a:r>
          </a:p>
        </p:txBody>
      </p:sp>
      <p:sp>
        <p:nvSpPr>
          <p:cNvPr name="TextBox 30" id="30"/>
          <p:cNvSpPr txBox="true"/>
          <p:nvPr/>
        </p:nvSpPr>
        <p:spPr>
          <a:xfrm rot="0">
            <a:off x="1207067" y="6468717"/>
            <a:ext cx="9075722" cy="514350"/>
          </a:xfrm>
          <a:prstGeom prst="rect">
            <a:avLst/>
          </a:prstGeom>
        </p:spPr>
        <p:txBody>
          <a:bodyPr anchor="t" rtlCol="false" tIns="0" lIns="0" bIns="0" rIns="0">
            <a:spAutoFit/>
          </a:bodyPr>
          <a:lstStyle/>
          <a:p>
            <a:pPr algn="just">
              <a:lnSpc>
                <a:spcPts val="3997"/>
              </a:lnSpc>
            </a:pPr>
            <a:r>
              <a:rPr lang="en-US" b="true" sz="3331" spc="-66">
                <a:solidFill>
                  <a:srgbClr val="004684"/>
                </a:solidFill>
                <a:latin typeface="Bricolage Grotesque Bold"/>
                <a:ea typeface="Bricolage Grotesque Bold"/>
                <a:cs typeface="Bricolage Grotesque Bold"/>
                <a:sym typeface="Bricolage Grotesque Bold"/>
              </a:rPr>
              <a:t>Antivirus installed and updated on all systems</a:t>
            </a:r>
          </a:p>
        </p:txBody>
      </p:sp>
    </p:spTree>
  </p:cSld>
  <p:clrMapOvr>
    <a:masterClrMapping/>
  </p:clrMapOvr>
  <p:transition spd="fast">
    <p:push dir="l"/>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75226" y="195089"/>
            <a:ext cx="10238105" cy="13050711"/>
            <a:chOff x="0" y="0"/>
            <a:chExt cx="478223" cy="609600"/>
          </a:xfrm>
        </p:grpSpPr>
        <p:sp>
          <p:nvSpPr>
            <p:cNvPr name="Freeform 3" id="3"/>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4" id="4"/>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4300138">
            <a:off x="1335499" y="-5353423"/>
            <a:ext cx="7389757" cy="9419867"/>
            <a:chOff x="0" y="0"/>
            <a:chExt cx="478223" cy="609600"/>
          </a:xfrm>
        </p:grpSpPr>
        <p:sp>
          <p:nvSpPr>
            <p:cNvPr name="Freeform 6" id="6"/>
            <p:cNvSpPr/>
            <p:nvPr/>
          </p:nvSpPr>
          <p:spPr>
            <a:xfrm flipH="false" flipV="false" rot="0">
              <a:off x="9069" y="0"/>
              <a:ext cx="460085" cy="609600"/>
            </a:xfrm>
            <a:custGeom>
              <a:avLst/>
              <a:gdLst/>
              <a:ahLst/>
              <a:cxnLst/>
              <a:rect r="r" b="b" t="t" l="l"/>
              <a:pathLst>
                <a:path h="609600" w="460085">
                  <a:moveTo>
                    <a:pt x="226608" y="0"/>
                  </a:moveTo>
                  <a:lnTo>
                    <a:pt x="436677" y="0"/>
                  </a:lnTo>
                  <a:cubicBezTo>
                    <a:pt x="444201" y="0"/>
                    <a:pt x="451267" y="3617"/>
                    <a:pt x="455666" y="9721"/>
                  </a:cubicBezTo>
                  <a:cubicBezTo>
                    <a:pt x="460066" y="15825"/>
                    <a:pt x="461263" y="23672"/>
                    <a:pt x="458884" y="30811"/>
                  </a:cubicBezTo>
                  <a:lnTo>
                    <a:pt x="276224" y="578789"/>
                  </a:lnTo>
                  <a:cubicBezTo>
                    <a:pt x="270091" y="597189"/>
                    <a:pt x="252872" y="609600"/>
                    <a:pt x="233477" y="609600"/>
                  </a:cubicBezTo>
                  <a:lnTo>
                    <a:pt x="23408" y="609600"/>
                  </a:lnTo>
                  <a:cubicBezTo>
                    <a:pt x="15884" y="609600"/>
                    <a:pt x="8818" y="605983"/>
                    <a:pt x="4418" y="599879"/>
                  </a:cubicBezTo>
                  <a:cubicBezTo>
                    <a:pt x="19" y="593775"/>
                    <a:pt x="-1178" y="585928"/>
                    <a:pt x="1201" y="578789"/>
                  </a:cubicBezTo>
                  <a:lnTo>
                    <a:pt x="183861" y="30811"/>
                  </a:lnTo>
                  <a:cubicBezTo>
                    <a:pt x="189994" y="12411"/>
                    <a:pt x="207213" y="0"/>
                    <a:pt x="226608" y="0"/>
                  </a:cubicBezTo>
                  <a:close/>
                </a:path>
              </a:pathLst>
            </a:custGeom>
            <a:solidFill>
              <a:srgbClr val="004684"/>
            </a:solidFill>
          </p:spPr>
        </p:sp>
        <p:sp>
          <p:nvSpPr>
            <p:cNvPr name="TextBox 7" id="7"/>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2961439" y="195089"/>
            <a:ext cx="2947060" cy="671219"/>
            <a:chOff x="0" y="0"/>
            <a:chExt cx="3929413" cy="894959"/>
          </a:xfrm>
        </p:grpSpPr>
        <p:grpSp>
          <p:nvGrpSpPr>
            <p:cNvPr name="Group 9" id="9"/>
            <p:cNvGrpSpPr/>
            <p:nvPr/>
          </p:nvGrpSpPr>
          <p:grpSpPr>
            <a:xfrm rot="0">
              <a:off x="0" y="0"/>
              <a:ext cx="1362327" cy="894959"/>
              <a:chOff x="0" y="0"/>
              <a:chExt cx="927947" cy="609600"/>
            </a:xfrm>
          </p:grpSpPr>
          <p:sp>
            <p:nvSpPr>
              <p:cNvPr name="Freeform 10" id="10"/>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1" id="11"/>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283543" y="0"/>
              <a:ext cx="1362327" cy="894959"/>
              <a:chOff x="0" y="0"/>
              <a:chExt cx="927947" cy="609600"/>
            </a:xfrm>
          </p:grpSpPr>
          <p:sp>
            <p:nvSpPr>
              <p:cNvPr name="Freeform 13" id="13"/>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4" id="14"/>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2567086" y="0"/>
              <a:ext cx="1362327" cy="894959"/>
              <a:chOff x="0" y="0"/>
              <a:chExt cx="927947" cy="609600"/>
            </a:xfrm>
          </p:grpSpPr>
          <p:sp>
            <p:nvSpPr>
              <p:cNvPr name="Freeform 16" id="16"/>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7" id="17"/>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8" id="18"/>
          <p:cNvGrpSpPr/>
          <p:nvPr/>
        </p:nvGrpSpPr>
        <p:grpSpPr>
          <a:xfrm rot="0">
            <a:off x="1000125" y="2057400"/>
            <a:ext cx="12461342" cy="2287798"/>
            <a:chOff x="0" y="0"/>
            <a:chExt cx="3282000" cy="602548"/>
          </a:xfrm>
        </p:grpSpPr>
        <p:sp>
          <p:nvSpPr>
            <p:cNvPr name="Freeform 19" id="19"/>
            <p:cNvSpPr/>
            <p:nvPr/>
          </p:nvSpPr>
          <p:spPr>
            <a:xfrm flipH="false" flipV="false" rot="0">
              <a:off x="0" y="0"/>
              <a:ext cx="3282000" cy="602548"/>
            </a:xfrm>
            <a:custGeom>
              <a:avLst/>
              <a:gdLst/>
              <a:ahLst/>
              <a:cxnLst/>
              <a:rect r="r" b="b" t="t" l="l"/>
              <a:pathLst>
                <a:path h="602548" w="3282000">
                  <a:moveTo>
                    <a:pt x="8698" y="0"/>
                  </a:moveTo>
                  <a:lnTo>
                    <a:pt x="3273302" y="0"/>
                  </a:lnTo>
                  <a:cubicBezTo>
                    <a:pt x="3275609" y="0"/>
                    <a:pt x="3277821" y="916"/>
                    <a:pt x="3279452" y="2548"/>
                  </a:cubicBezTo>
                  <a:cubicBezTo>
                    <a:pt x="3281083" y="4179"/>
                    <a:pt x="3282000" y="6391"/>
                    <a:pt x="3282000" y="8698"/>
                  </a:cubicBezTo>
                  <a:lnTo>
                    <a:pt x="3282000" y="593850"/>
                  </a:lnTo>
                  <a:cubicBezTo>
                    <a:pt x="3282000" y="598654"/>
                    <a:pt x="3278105" y="602548"/>
                    <a:pt x="3273302" y="602548"/>
                  </a:cubicBezTo>
                  <a:lnTo>
                    <a:pt x="8698" y="602548"/>
                  </a:lnTo>
                  <a:cubicBezTo>
                    <a:pt x="6391" y="602548"/>
                    <a:pt x="4179" y="601631"/>
                    <a:pt x="2548" y="600000"/>
                  </a:cubicBezTo>
                  <a:cubicBezTo>
                    <a:pt x="916" y="598369"/>
                    <a:pt x="0" y="596157"/>
                    <a:pt x="0" y="593850"/>
                  </a:cubicBezTo>
                  <a:lnTo>
                    <a:pt x="0" y="8698"/>
                  </a:lnTo>
                  <a:cubicBezTo>
                    <a:pt x="0" y="6391"/>
                    <a:pt x="916" y="4179"/>
                    <a:pt x="2548" y="2548"/>
                  </a:cubicBezTo>
                  <a:cubicBezTo>
                    <a:pt x="4179" y="916"/>
                    <a:pt x="6391" y="0"/>
                    <a:pt x="8698" y="0"/>
                  </a:cubicBezTo>
                  <a:close/>
                </a:path>
              </a:pathLst>
            </a:custGeom>
            <a:solidFill>
              <a:srgbClr val="004684"/>
            </a:solidFill>
          </p:spPr>
        </p:sp>
        <p:sp>
          <p:nvSpPr>
            <p:cNvPr name="TextBox 20" id="20"/>
            <p:cNvSpPr txBox="true"/>
            <p:nvPr/>
          </p:nvSpPr>
          <p:spPr>
            <a:xfrm>
              <a:off x="0" y="-38100"/>
              <a:ext cx="3282000" cy="640648"/>
            </a:xfrm>
            <a:prstGeom prst="rect">
              <a:avLst/>
            </a:prstGeom>
          </p:spPr>
          <p:txBody>
            <a:bodyPr anchor="ctr" rtlCol="false" tIns="50800" lIns="50800" bIns="50800" rIns="50800"/>
            <a:lstStyle/>
            <a:p>
              <a:pPr algn="ctr">
                <a:lnSpc>
                  <a:spcPts val="2659"/>
                </a:lnSpc>
              </a:pPr>
            </a:p>
          </p:txBody>
        </p:sp>
      </p:grpSp>
      <p:grpSp>
        <p:nvGrpSpPr>
          <p:cNvPr name="Group 21" id="21"/>
          <p:cNvGrpSpPr/>
          <p:nvPr/>
        </p:nvGrpSpPr>
        <p:grpSpPr>
          <a:xfrm rot="0">
            <a:off x="1000125" y="4693875"/>
            <a:ext cx="12461342" cy="2287798"/>
            <a:chOff x="0" y="0"/>
            <a:chExt cx="3282000" cy="602548"/>
          </a:xfrm>
        </p:grpSpPr>
        <p:sp>
          <p:nvSpPr>
            <p:cNvPr name="Freeform 22" id="22"/>
            <p:cNvSpPr/>
            <p:nvPr/>
          </p:nvSpPr>
          <p:spPr>
            <a:xfrm flipH="false" flipV="false" rot="0">
              <a:off x="0" y="0"/>
              <a:ext cx="3282000" cy="602548"/>
            </a:xfrm>
            <a:custGeom>
              <a:avLst/>
              <a:gdLst/>
              <a:ahLst/>
              <a:cxnLst/>
              <a:rect r="r" b="b" t="t" l="l"/>
              <a:pathLst>
                <a:path h="602548" w="3282000">
                  <a:moveTo>
                    <a:pt x="8698" y="0"/>
                  </a:moveTo>
                  <a:lnTo>
                    <a:pt x="3273302" y="0"/>
                  </a:lnTo>
                  <a:cubicBezTo>
                    <a:pt x="3275609" y="0"/>
                    <a:pt x="3277821" y="916"/>
                    <a:pt x="3279452" y="2548"/>
                  </a:cubicBezTo>
                  <a:cubicBezTo>
                    <a:pt x="3281083" y="4179"/>
                    <a:pt x="3282000" y="6391"/>
                    <a:pt x="3282000" y="8698"/>
                  </a:cubicBezTo>
                  <a:lnTo>
                    <a:pt x="3282000" y="593850"/>
                  </a:lnTo>
                  <a:cubicBezTo>
                    <a:pt x="3282000" y="598654"/>
                    <a:pt x="3278105" y="602548"/>
                    <a:pt x="3273302" y="602548"/>
                  </a:cubicBezTo>
                  <a:lnTo>
                    <a:pt x="8698" y="602548"/>
                  </a:lnTo>
                  <a:cubicBezTo>
                    <a:pt x="6391" y="602548"/>
                    <a:pt x="4179" y="601631"/>
                    <a:pt x="2548" y="600000"/>
                  </a:cubicBezTo>
                  <a:cubicBezTo>
                    <a:pt x="916" y="598369"/>
                    <a:pt x="0" y="596157"/>
                    <a:pt x="0" y="593850"/>
                  </a:cubicBezTo>
                  <a:lnTo>
                    <a:pt x="0" y="8698"/>
                  </a:lnTo>
                  <a:cubicBezTo>
                    <a:pt x="0" y="6391"/>
                    <a:pt x="916" y="4179"/>
                    <a:pt x="2548" y="2548"/>
                  </a:cubicBezTo>
                  <a:cubicBezTo>
                    <a:pt x="4179" y="916"/>
                    <a:pt x="6391" y="0"/>
                    <a:pt x="8698" y="0"/>
                  </a:cubicBezTo>
                  <a:close/>
                </a:path>
              </a:pathLst>
            </a:custGeom>
            <a:solidFill>
              <a:srgbClr val="004684"/>
            </a:solidFill>
          </p:spPr>
        </p:sp>
        <p:sp>
          <p:nvSpPr>
            <p:cNvPr name="TextBox 23" id="23"/>
            <p:cNvSpPr txBox="true"/>
            <p:nvPr/>
          </p:nvSpPr>
          <p:spPr>
            <a:xfrm>
              <a:off x="0" y="-38100"/>
              <a:ext cx="3282000" cy="640648"/>
            </a:xfrm>
            <a:prstGeom prst="rect">
              <a:avLst/>
            </a:prstGeom>
          </p:spPr>
          <p:txBody>
            <a:bodyPr anchor="ctr" rtlCol="false" tIns="50800" lIns="50800" bIns="50800" rIns="50800"/>
            <a:lstStyle/>
            <a:p>
              <a:pPr algn="ctr">
                <a:lnSpc>
                  <a:spcPts val="2659"/>
                </a:lnSpc>
              </a:pPr>
            </a:p>
          </p:txBody>
        </p:sp>
      </p:grpSp>
      <p:grpSp>
        <p:nvGrpSpPr>
          <p:cNvPr name="Group 24" id="24"/>
          <p:cNvGrpSpPr/>
          <p:nvPr/>
        </p:nvGrpSpPr>
        <p:grpSpPr>
          <a:xfrm rot="0">
            <a:off x="1028700" y="7417393"/>
            <a:ext cx="12432767" cy="2287798"/>
            <a:chOff x="0" y="0"/>
            <a:chExt cx="3274474" cy="602548"/>
          </a:xfrm>
        </p:grpSpPr>
        <p:sp>
          <p:nvSpPr>
            <p:cNvPr name="Freeform 25" id="25"/>
            <p:cNvSpPr/>
            <p:nvPr/>
          </p:nvSpPr>
          <p:spPr>
            <a:xfrm flipH="false" flipV="false" rot="0">
              <a:off x="0" y="0"/>
              <a:ext cx="3274474" cy="602548"/>
            </a:xfrm>
            <a:custGeom>
              <a:avLst/>
              <a:gdLst/>
              <a:ahLst/>
              <a:cxnLst/>
              <a:rect r="r" b="b" t="t" l="l"/>
              <a:pathLst>
                <a:path h="602548" w="3274474">
                  <a:moveTo>
                    <a:pt x="8718" y="0"/>
                  </a:moveTo>
                  <a:lnTo>
                    <a:pt x="3265756" y="0"/>
                  </a:lnTo>
                  <a:cubicBezTo>
                    <a:pt x="3268068" y="0"/>
                    <a:pt x="3270286" y="918"/>
                    <a:pt x="3271920" y="2553"/>
                  </a:cubicBezTo>
                  <a:cubicBezTo>
                    <a:pt x="3273555" y="4188"/>
                    <a:pt x="3274474" y="6406"/>
                    <a:pt x="3274474" y="8718"/>
                  </a:cubicBezTo>
                  <a:lnTo>
                    <a:pt x="3274474" y="593830"/>
                  </a:lnTo>
                  <a:cubicBezTo>
                    <a:pt x="3274474" y="598645"/>
                    <a:pt x="3270571" y="602548"/>
                    <a:pt x="3265756" y="602548"/>
                  </a:cubicBezTo>
                  <a:lnTo>
                    <a:pt x="8718" y="602548"/>
                  </a:lnTo>
                  <a:cubicBezTo>
                    <a:pt x="6406" y="602548"/>
                    <a:pt x="4188" y="601629"/>
                    <a:pt x="2553" y="599994"/>
                  </a:cubicBezTo>
                  <a:cubicBezTo>
                    <a:pt x="918" y="598359"/>
                    <a:pt x="0" y="596142"/>
                    <a:pt x="0" y="593830"/>
                  </a:cubicBezTo>
                  <a:lnTo>
                    <a:pt x="0" y="8718"/>
                  </a:lnTo>
                  <a:cubicBezTo>
                    <a:pt x="0" y="6406"/>
                    <a:pt x="918" y="4188"/>
                    <a:pt x="2553" y="2553"/>
                  </a:cubicBezTo>
                  <a:cubicBezTo>
                    <a:pt x="4188" y="918"/>
                    <a:pt x="6406" y="0"/>
                    <a:pt x="8718" y="0"/>
                  </a:cubicBezTo>
                  <a:close/>
                </a:path>
              </a:pathLst>
            </a:custGeom>
            <a:solidFill>
              <a:srgbClr val="004684"/>
            </a:solidFill>
          </p:spPr>
        </p:sp>
        <p:sp>
          <p:nvSpPr>
            <p:cNvPr name="TextBox 26" id="26"/>
            <p:cNvSpPr txBox="true"/>
            <p:nvPr/>
          </p:nvSpPr>
          <p:spPr>
            <a:xfrm>
              <a:off x="0" y="-38100"/>
              <a:ext cx="3274474" cy="640648"/>
            </a:xfrm>
            <a:prstGeom prst="rect">
              <a:avLst/>
            </a:prstGeom>
          </p:spPr>
          <p:txBody>
            <a:bodyPr anchor="ctr" rtlCol="false" tIns="50800" lIns="50800" bIns="50800" rIns="50800"/>
            <a:lstStyle/>
            <a:p>
              <a:pPr algn="ctr">
                <a:lnSpc>
                  <a:spcPts val="2659"/>
                </a:lnSpc>
              </a:pPr>
            </a:p>
          </p:txBody>
        </p:sp>
      </p:grpSp>
      <p:sp>
        <p:nvSpPr>
          <p:cNvPr name="Freeform 27" id="27"/>
          <p:cNvSpPr/>
          <p:nvPr/>
        </p:nvSpPr>
        <p:spPr>
          <a:xfrm flipH="false" flipV="false" rot="0">
            <a:off x="13667464" y="1139917"/>
            <a:ext cx="1982394" cy="1870884"/>
          </a:xfrm>
          <a:custGeom>
            <a:avLst/>
            <a:gdLst/>
            <a:ahLst/>
            <a:cxnLst/>
            <a:rect r="r" b="b" t="t" l="l"/>
            <a:pathLst>
              <a:path h="1870884" w="1982394">
                <a:moveTo>
                  <a:pt x="0" y="0"/>
                </a:moveTo>
                <a:lnTo>
                  <a:pt x="1982394" y="0"/>
                </a:lnTo>
                <a:lnTo>
                  <a:pt x="1982394" y="1870885"/>
                </a:lnTo>
                <a:lnTo>
                  <a:pt x="0" y="1870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1000125" y="395114"/>
            <a:ext cx="7437252"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Our Stats</a:t>
            </a:r>
          </a:p>
        </p:txBody>
      </p:sp>
      <p:sp>
        <p:nvSpPr>
          <p:cNvPr name="TextBox 29" id="29"/>
          <p:cNvSpPr txBox="true"/>
          <p:nvPr/>
        </p:nvSpPr>
        <p:spPr>
          <a:xfrm rot="0">
            <a:off x="1028700" y="2057400"/>
            <a:ext cx="2742068" cy="1344355"/>
          </a:xfrm>
          <a:prstGeom prst="rect">
            <a:avLst/>
          </a:prstGeom>
        </p:spPr>
        <p:txBody>
          <a:bodyPr anchor="t" rtlCol="false" tIns="0" lIns="0" bIns="0" rIns="0">
            <a:spAutoFit/>
          </a:bodyPr>
          <a:lstStyle/>
          <a:p>
            <a:pPr algn="just">
              <a:lnSpc>
                <a:spcPts val="10856"/>
              </a:lnSpc>
            </a:pPr>
            <a:r>
              <a:rPr lang="en-US" sz="9047" spc="-180">
                <a:solidFill>
                  <a:srgbClr val="FFFFFF"/>
                </a:solidFill>
                <a:latin typeface="Bricolage Grotesque"/>
                <a:ea typeface="Bricolage Grotesque"/>
                <a:cs typeface="Bricolage Grotesque"/>
                <a:sym typeface="Bricolage Grotesque"/>
              </a:rPr>
              <a:t>500+</a:t>
            </a:r>
          </a:p>
        </p:txBody>
      </p:sp>
      <p:sp>
        <p:nvSpPr>
          <p:cNvPr name="TextBox 30" id="30"/>
          <p:cNvSpPr txBox="true"/>
          <p:nvPr/>
        </p:nvSpPr>
        <p:spPr>
          <a:xfrm rot="0">
            <a:off x="7100083" y="3392230"/>
            <a:ext cx="6114954" cy="490868"/>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Clients have already been served</a:t>
            </a:r>
          </a:p>
        </p:txBody>
      </p:sp>
      <p:sp>
        <p:nvSpPr>
          <p:cNvPr name="TextBox 31" id="31"/>
          <p:cNvSpPr txBox="true"/>
          <p:nvPr/>
        </p:nvSpPr>
        <p:spPr>
          <a:xfrm rot="0">
            <a:off x="1028700" y="4737396"/>
            <a:ext cx="4847821" cy="1344355"/>
          </a:xfrm>
          <a:prstGeom prst="rect">
            <a:avLst/>
          </a:prstGeom>
        </p:spPr>
        <p:txBody>
          <a:bodyPr anchor="t" rtlCol="false" tIns="0" lIns="0" bIns="0" rIns="0">
            <a:spAutoFit/>
          </a:bodyPr>
          <a:lstStyle/>
          <a:p>
            <a:pPr algn="just">
              <a:lnSpc>
                <a:spcPts val="10856"/>
              </a:lnSpc>
            </a:pPr>
            <a:r>
              <a:rPr lang="en-US" sz="9047" spc="-180">
                <a:solidFill>
                  <a:srgbClr val="FFFFFF"/>
                </a:solidFill>
                <a:latin typeface="Bricolage Grotesque"/>
                <a:ea typeface="Bricolage Grotesque"/>
                <a:cs typeface="Bricolage Grotesque"/>
                <a:sym typeface="Bricolage Grotesque"/>
              </a:rPr>
              <a:t>250000+</a:t>
            </a:r>
          </a:p>
        </p:txBody>
      </p:sp>
      <p:sp>
        <p:nvSpPr>
          <p:cNvPr name="TextBox 32" id="32"/>
          <p:cNvSpPr txBox="true"/>
          <p:nvPr/>
        </p:nvSpPr>
        <p:spPr>
          <a:xfrm rot="0">
            <a:off x="5800321" y="5898780"/>
            <a:ext cx="7581563" cy="972210"/>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Hour</a:t>
            </a:r>
            <a:r>
              <a:rPr lang="en-US" sz="3205" spc="-64">
                <a:solidFill>
                  <a:srgbClr val="FFFFFF"/>
                </a:solidFill>
                <a:latin typeface="Bricolage Grotesque"/>
                <a:ea typeface="Bricolage Grotesque"/>
                <a:cs typeface="Bricolage Grotesque"/>
                <a:sym typeface="Bricolage Grotesque"/>
              </a:rPr>
              <a:t>s of bookkeeping, Payroll processing with Tax return preparation services</a:t>
            </a:r>
          </a:p>
        </p:txBody>
      </p:sp>
      <p:sp>
        <p:nvSpPr>
          <p:cNvPr name="TextBox 33" id="33"/>
          <p:cNvSpPr txBox="true"/>
          <p:nvPr/>
        </p:nvSpPr>
        <p:spPr>
          <a:xfrm rot="0">
            <a:off x="1028700" y="7372198"/>
            <a:ext cx="1780747" cy="1344355"/>
          </a:xfrm>
          <a:prstGeom prst="rect">
            <a:avLst/>
          </a:prstGeom>
        </p:spPr>
        <p:txBody>
          <a:bodyPr anchor="t" rtlCol="false" tIns="0" lIns="0" bIns="0" rIns="0">
            <a:spAutoFit/>
          </a:bodyPr>
          <a:lstStyle/>
          <a:p>
            <a:pPr algn="just">
              <a:lnSpc>
                <a:spcPts val="10856"/>
              </a:lnSpc>
            </a:pPr>
            <a:r>
              <a:rPr lang="en-US" sz="9047" spc="-180">
                <a:solidFill>
                  <a:srgbClr val="FFFFFF"/>
                </a:solidFill>
                <a:latin typeface="Bricolage Grotesque"/>
                <a:ea typeface="Bricolage Grotesque"/>
                <a:cs typeface="Bricolage Grotesque"/>
                <a:sym typeface="Bricolage Grotesque"/>
              </a:rPr>
              <a:t>13+</a:t>
            </a:r>
          </a:p>
        </p:txBody>
      </p:sp>
      <p:sp>
        <p:nvSpPr>
          <p:cNvPr name="TextBox 34" id="34"/>
          <p:cNvSpPr txBox="true"/>
          <p:nvPr/>
        </p:nvSpPr>
        <p:spPr>
          <a:xfrm rot="0">
            <a:off x="9424255" y="8886673"/>
            <a:ext cx="3790782" cy="490868"/>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Years of Experience</a:t>
            </a:r>
          </a:p>
        </p:txBody>
      </p:sp>
    </p:spTree>
  </p:cSld>
  <p:clrMapOvr>
    <a:masterClrMapping/>
  </p:clrMapOvr>
  <p:transition spd="fast">
    <p:push dir="l"/>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75226" y="195089"/>
            <a:ext cx="10238105" cy="13050711"/>
            <a:chOff x="0" y="0"/>
            <a:chExt cx="478223" cy="609600"/>
          </a:xfrm>
        </p:grpSpPr>
        <p:sp>
          <p:nvSpPr>
            <p:cNvPr name="Freeform 3" id="3"/>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4" id="4"/>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4300138">
            <a:off x="1335499" y="-5353423"/>
            <a:ext cx="7389757" cy="9419867"/>
            <a:chOff x="0" y="0"/>
            <a:chExt cx="478223" cy="609600"/>
          </a:xfrm>
        </p:grpSpPr>
        <p:sp>
          <p:nvSpPr>
            <p:cNvPr name="Freeform 6" id="6"/>
            <p:cNvSpPr/>
            <p:nvPr/>
          </p:nvSpPr>
          <p:spPr>
            <a:xfrm flipH="false" flipV="false" rot="0">
              <a:off x="9069" y="0"/>
              <a:ext cx="460085" cy="609600"/>
            </a:xfrm>
            <a:custGeom>
              <a:avLst/>
              <a:gdLst/>
              <a:ahLst/>
              <a:cxnLst/>
              <a:rect r="r" b="b" t="t" l="l"/>
              <a:pathLst>
                <a:path h="609600" w="460085">
                  <a:moveTo>
                    <a:pt x="226608" y="0"/>
                  </a:moveTo>
                  <a:lnTo>
                    <a:pt x="436677" y="0"/>
                  </a:lnTo>
                  <a:cubicBezTo>
                    <a:pt x="444201" y="0"/>
                    <a:pt x="451267" y="3617"/>
                    <a:pt x="455666" y="9721"/>
                  </a:cubicBezTo>
                  <a:cubicBezTo>
                    <a:pt x="460066" y="15825"/>
                    <a:pt x="461263" y="23672"/>
                    <a:pt x="458884" y="30811"/>
                  </a:cubicBezTo>
                  <a:lnTo>
                    <a:pt x="276224" y="578789"/>
                  </a:lnTo>
                  <a:cubicBezTo>
                    <a:pt x="270091" y="597189"/>
                    <a:pt x="252872" y="609600"/>
                    <a:pt x="233477" y="609600"/>
                  </a:cubicBezTo>
                  <a:lnTo>
                    <a:pt x="23408" y="609600"/>
                  </a:lnTo>
                  <a:cubicBezTo>
                    <a:pt x="15884" y="609600"/>
                    <a:pt x="8818" y="605983"/>
                    <a:pt x="4418" y="599879"/>
                  </a:cubicBezTo>
                  <a:cubicBezTo>
                    <a:pt x="19" y="593775"/>
                    <a:pt x="-1178" y="585928"/>
                    <a:pt x="1201" y="578789"/>
                  </a:cubicBezTo>
                  <a:lnTo>
                    <a:pt x="183861" y="30811"/>
                  </a:lnTo>
                  <a:cubicBezTo>
                    <a:pt x="189994" y="12411"/>
                    <a:pt x="207213" y="0"/>
                    <a:pt x="226608" y="0"/>
                  </a:cubicBezTo>
                  <a:close/>
                </a:path>
              </a:pathLst>
            </a:custGeom>
            <a:solidFill>
              <a:srgbClr val="004684"/>
            </a:solidFill>
          </p:spPr>
        </p:sp>
        <p:sp>
          <p:nvSpPr>
            <p:cNvPr name="TextBox 7" id="7"/>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2961439" y="195089"/>
            <a:ext cx="2947060" cy="671219"/>
            <a:chOff x="0" y="0"/>
            <a:chExt cx="3929413" cy="894959"/>
          </a:xfrm>
        </p:grpSpPr>
        <p:grpSp>
          <p:nvGrpSpPr>
            <p:cNvPr name="Group 9" id="9"/>
            <p:cNvGrpSpPr/>
            <p:nvPr/>
          </p:nvGrpSpPr>
          <p:grpSpPr>
            <a:xfrm rot="0">
              <a:off x="0" y="0"/>
              <a:ext cx="1362327" cy="894959"/>
              <a:chOff x="0" y="0"/>
              <a:chExt cx="927947" cy="609600"/>
            </a:xfrm>
          </p:grpSpPr>
          <p:sp>
            <p:nvSpPr>
              <p:cNvPr name="Freeform 10" id="10"/>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1" id="11"/>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283543" y="0"/>
              <a:ext cx="1362327" cy="894959"/>
              <a:chOff x="0" y="0"/>
              <a:chExt cx="927947" cy="609600"/>
            </a:xfrm>
          </p:grpSpPr>
          <p:sp>
            <p:nvSpPr>
              <p:cNvPr name="Freeform 13" id="13"/>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4" id="14"/>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2567086" y="0"/>
              <a:ext cx="1362327" cy="894959"/>
              <a:chOff x="0" y="0"/>
              <a:chExt cx="927947" cy="609600"/>
            </a:xfrm>
          </p:grpSpPr>
          <p:sp>
            <p:nvSpPr>
              <p:cNvPr name="Freeform 16" id="16"/>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7" id="17"/>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8" id="18"/>
          <p:cNvGrpSpPr/>
          <p:nvPr/>
        </p:nvGrpSpPr>
        <p:grpSpPr>
          <a:xfrm rot="0">
            <a:off x="1000125" y="2057400"/>
            <a:ext cx="11814774" cy="2287798"/>
            <a:chOff x="0" y="0"/>
            <a:chExt cx="3111710" cy="602548"/>
          </a:xfrm>
        </p:grpSpPr>
        <p:sp>
          <p:nvSpPr>
            <p:cNvPr name="Freeform 19" id="19"/>
            <p:cNvSpPr/>
            <p:nvPr/>
          </p:nvSpPr>
          <p:spPr>
            <a:xfrm flipH="false" flipV="false" rot="0">
              <a:off x="0" y="0"/>
              <a:ext cx="3111710" cy="602548"/>
            </a:xfrm>
            <a:custGeom>
              <a:avLst/>
              <a:gdLst/>
              <a:ahLst/>
              <a:cxnLst/>
              <a:rect r="r" b="b" t="t" l="l"/>
              <a:pathLst>
                <a:path h="602548" w="3111710">
                  <a:moveTo>
                    <a:pt x="9174" y="0"/>
                  </a:moveTo>
                  <a:lnTo>
                    <a:pt x="3102536" y="0"/>
                  </a:lnTo>
                  <a:cubicBezTo>
                    <a:pt x="3107603" y="0"/>
                    <a:pt x="3111710" y="4107"/>
                    <a:pt x="3111710" y="9174"/>
                  </a:cubicBezTo>
                  <a:lnTo>
                    <a:pt x="3111710" y="593374"/>
                  </a:lnTo>
                  <a:cubicBezTo>
                    <a:pt x="3111710" y="598441"/>
                    <a:pt x="3107603" y="602548"/>
                    <a:pt x="3102536" y="602548"/>
                  </a:cubicBezTo>
                  <a:lnTo>
                    <a:pt x="9174" y="602548"/>
                  </a:lnTo>
                  <a:cubicBezTo>
                    <a:pt x="4107" y="602548"/>
                    <a:pt x="0" y="598441"/>
                    <a:pt x="0" y="593374"/>
                  </a:cubicBezTo>
                  <a:lnTo>
                    <a:pt x="0" y="9174"/>
                  </a:lnTo>
                  <a:cubicBezTo>
                    <a:pt x="0" y="4107"/>
                    <a:pt x="4107" y="0"/>
                    <a:pt x="9174" y="0"/>
                  </a:cubicBezTo>
                  <a:close/>
                </a:path>
              </a:pathLst>
            </a:custGeom>
            <a:solidFill>
              <a:srgbClr val="004684"/>
            </a:solidFill>
          </p:spPr>
        </p:sp>
        <p:sp>
          <p:nvSpPr>
            <p:cNvPr name="TextBox 20" id="20"/>
            <p:cNvSpPr txBox="true"/>
            <p:nvPr/>
          </p:nvSpPr>
          <p:spPr>
            <a:xfrm>
              <a:off x="0" y="-38100"/>
              <a:ext cx="3111710" cy="640648"/>
            </a:xfrm>
            <a:prstGeom prst="rect">
              <a:avLst/>
            </a:prstGeom>
          </p:spPr>
          <p:txBody>
            <a:bodyPr anchor="ctr" rtlCol="false" tIns="50800" lIns="50800" bIns="50800" rIns="50800"/>
            <a:lstStyle/>
            <a:p>
              <a:pPr algn="ctr">
                <a:lnSpc>
                  <a:spcPts val="2659"/>
                </a:lnSpc>
              </a:pPr>
            </a:p>
          </p:txBody>
        </p:sp>
      </p:grpSp>
      <p:sp>
        <p:nvSpPr>
          <p:cNvPr name="Freeform 21" id="21"/>
          <p:cNvSpPr/>
          <p:nvPr/>
        </p:nvSpPr>
        <p:spPr>
          <a:xfrm flipH="false" flipV="false" rot="0">
            <a:off x="9923967" y="2057400"/>
            <a:ext cx="2422685" cy="2416628"/>
          </a:xfrm>
          <a:custGeom>
            <a:avLst/>
            <a:gdLst/>
            <a:ahLst/>
            <a:cxnLst/>
            <a:rect r="r" b="b" t="t" l="l"/>
            <a:pathLst>
              <a:path h="2416628" w="2422685">
                <a:moveTo>
                  <a:pt x="0" y="0"/>
                </a:moveTo>
                <a:lnTo>
                  <a:pt x="2422684" y="0"/>
                </a:lnTo>
                <a:lnTo>
                  <a:pt x="2422684" y="2416628"/>
                </a:lnTo>
                <a:lnTo>
                  <a:pt x="0" y="24166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2" id="22"/>
          <p:cNvGrpSpPr/>
          <p:nvPr/>
        </p:nvGrpSpPr>
        <p:grpSpPr>
          <a:xfrm rot="0">
            <a:off x="1000125" y="4693875"/>
            <a:ext cx="11814774" cy="2287798"/>
            <a:chOff x="0" y="0"/>
            <a:chExt cx="3111710" cy="602548"/>
          </a:xfrm>
        </p:grpSpPr>
        <p:sp>
          <p:nvSpPr>
            <p:cNvPr name="Freeform 23" id="23"/>
            <p:cNvSpPr/>
            <p:nvPr/>
          </p:nvSpPr>
          <p:spPr>
            <a:xfrm flipH="false" flipV="false" rot="0">
              <a:off x="0" y="0"/>
              <a:ext cx="3111710" cy="602548"/>
            </a:xfrm>
            <a:custGeom>
              <a:avLst/>
              <a:gdLst/>
              <a:ahLst/>
              <a:cxnLst/>
              <a:rect r="r" b="b" t="t" l="l"/>
              <a:pathLst>
                <a:path h="602548" w="3111710">
                  <a:moveTo>
                    <a:pt x="9174" y="0"/>
                  </a:moveTo>
                  <a:lnTo>
                    <a:pt x="3102536" y="0"/>
                  </a:lnTo>
                  <a:cubicBezTo>
                    <a:pt x="3107603" y="0"/>
                    <a:pt x="3111710" y="4107"/>
                    <a:pt x="3111710" y="9174"/>
                  </a:cubicBezTo>
                  <a:lnTo>
                    <a:pt x="3111710" y="593374"/>
                  </a:lnTo>
                  <a:cubicBezTo>
                    <a:pt x="3111710" y="598441"/>
                    <a:pt x="3107603" y="602548"/>
                    <a:pt x="3102536" y="602548"/>
                  </a:cubicBezTo>
                  <a:lnTo>
                    <a:pt x="9174" y="602548"/>
                  </a:lnTo>
                  <a:cubicBezTo>
                    <a:pt x="4107" y="602548"/>
                    <a:pt x="0" y="598441"/>
                    <a:pt x="0" y="593374"/>
                  </a:cubicBezTo>
                  <a:lnTo>
                    <a:pt x="0" y="9174"/>
                  </a:lnTo>
                  <a:cubicBezTo>
                    <a:pt x="0" y="4107"/>
                    <a:pt x="4107" y="0"/>
                    <a:pt x="9174" y="0"/>
                  </a:cubicBezTo>
                  <a:close/>
                </a:path>
              </a:pathLst>
            </a:custGeom>
            <a:solidFill>
              <a:srgbClr val="004684"/>
            </a:solidFill>
          </p:spPr>
        </p:sp>
        <p:sp>
          <p:nvSpPr>
            <p:cNvPr name="TextBox 24" id="24"/>
            <p:cNvSpPr txBox="true"/>
            <p:nvPr/>
          </p:nvSpPr>
          <p:spPr>
            <a:xfrm>
              <a:off x="0" y="-38100"/>
              <a:ext cx="3111710" cy="640648"/>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9923967" y="4781690"/>
            <a:ext cx="2422685" cy="2416628"/>
          </a:xfrm>
          <a:custGeom>
            <a:avLst/>
            <a:gdLst/>
            <a:ahLst/>
            <a:cxnLst/>
            <a:rect r="r" b="b" t="t" l="l"/>
            <a:pathLst>
              <a:path h="2416628" w="2422685">
                <a:moveTo>
                  <a:pt x="0" y="0"/>
                </a:moveTo>
                <a:lnTo>
                  <a:pt x="2422684" y="0"/>
                </a:lnTo>
                <a:lnTo>
                  <a:pt x="2422684" y="2416628"/>
                </a:lnTo>
                <a:lnTo>
                  <a:pt x="0" y="24166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6" id="26"/>
          <p:cNvGrpSpPr/>
          <p:nvPr/>
        </p:nvGrpSpPr>
        <p:grpSpPr>
          <a:xfrm rot="0">
            <a:off x="1028700" y="7417393"/>
            <a:ext cx="11814774" cy="2287798"/>
            <a:chOff x="0" y="0"/>
            <a:chExt cx="3111710" cy="602548"/>
          </a:xfrm>
        </p:grpSpPr>
        <p:sp>
          <p:nvSpPr>
            <p:cNvPr name="Freeform 27" id="27"/>
            <p:cNvSpPr/>
            <p:nvPr/>
          </p:nvSpPr>
          <p:spPr>
            <a:xfrm flipH="false" flipV="false" rot="0">
              <a:off x="0" y="0"/>
              <a:ext cx="3111710" cy="602548"/>
            </a:xfrm>
            <a:custGeom>
              <a:avLst/>
              <a:gdLst/>
              <a:ahLst/>
              <a:cxnLst/>
              <a:rect r="r" b="b" t="t" l="l"/>
              <a:pathLst>
                <a:path h="602548" w="3111710">
                  <a:moveTo>
                    <a:pt x="9174" y="0"/>
                  </a:moveTo>
                  <a:lnTo>
                    <a:pt x="3102536" y="0"/>
                  </a:lnTo>
                  <a:cubicBezTo>
                    <a:pt x="3107603" y="0"/>
                    <a:pt x="3111710" y="4107"/>
                    <a:pt x="3111710" y="9174"/>
                  </a:cubicBezTo>
                  <a:lnTo>
                    <a:pt x="3111710" y="593374"/>
                  </a:lnTo>
                  <a:cubicBezTo>
                    <a:pt x="3111710" y="598441"/>
                    <a:pt x="3107603" y="602548"/>
                    <a:pt x="3102536" y="602548"/>
                  </a:cubicBezTo>
                  <a:lnTo>
                    <a:pt x="9174" y="602548"/>
                  </a:lnTo>
                  <a:cubicBezTo>
                    <a:pt x="4107" y="602548"/>
                    <a:pt x="0" y="598441"/>
                    <a:pt x="0" y="593374"/>
                  </a:cubicBezTo>
                  <a:lnTo>
                    <a:pt x="0" y="9174"/>
                  </a:lnTo>
                  <a:cubicBezTo>
                    <a:pt x="0" y="4107"/>
                    <a:pt x="4107" y="0"/>
                    <a:pt x="9174" y="0"/>
                  </a:cubicBezTo>
                  <a:close/>
                </a:path>
              </a:pathLst>
            </a:custGeom>
            <a:solidFill>
              <a:srgbClr val="004684"/>
            </a:solidFill>
          </p:spPr>
        </p:sp>
        <p:sp>
          <p:nvSpPr>
            <p:cNvPr name="TextBox 28" id="28"/>
            <p:cNvSpPr txBox="true"/>
            <p:nvPr/>
          </p:nvSpPr>
          <p:spPr>
            <a:xfrm>
              <a:off x="0" y="-38100"/>
              <a:ext cx="3111710" cy="640648"/>
            </a:xfrm>
            <a:prstGeom prst="rect">
              <a:avLst/>
            </a:prstGeom>
          </p:spPr>
          <p:txBody>
            <a:bodyPr anchor="ctr" rtlCol="false" tIns="50800" lIns="50800" bIns="50800" rIns="50800"/>
            <a:lstStyle/>
            <a:p>
              <a:pPr algn="ctr">
                <a:lnSpc>
                  <a:spcPts val="2659"/>
                </a:lnSpc>
              </a:pPr>
            </a:p>
          </p:txBody>
        </p:sp>
      </p:grpSp>
      <p:sp>
        <p:nvSpPr>
          <p:cNvPr name="Freeform 29" id="29"/>
          <p:cNvSpPr/>
          <p:nvPr/>
        </p:nvSpPr>
        <p:spPr>
          <a:xfrm flipH="false" flipV="false" rot="0">
            <a:off x="9952542" y="7505208"/>
            <a:ext cx="2422685" cy="2416628"/>
          </a:xfrm>
          <a:custGeom>
            <a:avLst/>
            <a:gdLst/>
            <a:ahLst/>
            <a:cxnLst/>
            <a:rect r="r" b="b" t="t" l="l"/>
            <a:pathLst>
              <a:path h="2416628" w="2422685">
                <a:moveTo>
                  <a:pt x="0" y="0"/>
                </a:moveTo>
                <a:lnTo>
                  <a:pt x="2422684" y="0"/>
                </a:lnTo>
                <a:lnTo>
                  <a:pt x="2422684" y="2416628"/>
                </a:lnTo>
                <a:lnTo>
                  <a:pt x="0" y="24166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13290529" y="1139917"/>
            <a:ext cx="2288879" cy="2125797"/>
          </a:xfrm>
          <a:custGeom>
            <a:avLst/>
            <a:gdLst/>
            <a:ahLst/>
            <a:cxnLst/>
            <a:rect r="r" b="b" t="t" l="l"/>
            <a:pathLst>
              <a:path h="2125797" w="2288879">
                <a:moveTo>
                  <a:pt x="0" y="0"/>
                </a:moveTo>
                <a:lnTo>
                  <a:pt x="2288879" y="0"/>
                </a:lnTo>
                <a:lnTo>
                  <a:pt x="2288879" y="2125797"/>
                </a:lnTo>
                <a:lnTo>
                  <a:pt x="0" y="21257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31" id="31"/>
          <p:cNvSpPr txBox="true"/>
          <p:nvPr/>
        </p:nvSpPr>
        <p:spPr>
          <a:xfrm rot="0">
            <a:off x="1000125" y="395114"/>
            <a:ext cx="7437252" cy="744804"/>
          </a:xfrm>
          <a:prstGeom prst="rect">
            <a:avLst/>
          </a:prstGeom>
        </p:spPr>
        <p:txBody>
          <a:bodyPr anchor="t" rtlCol="false" tIns="0" lIns="0" bIns="0" rIns="0">
            <a:spAutoFit/>
          </a:bodyPr>
          <a:lstStyle/>
          <a:p>
            <a:pPr algn="l">
              <a:lnSpc>
                <a:spcPts val="5317"/>
              </a:lnSpc>
            </a:pPr>
            <a:r>
              <a:rPr lang="en-US" b="true" sz="6255" spc="-187">
                <a:solidFill>
                  <a:srgbClr val="FFFFFF"/>
                </a:solidFill>
                <a:latin typeface="Bricolage Grotesque Bold"/>
                <a:ea typeface="Bricolage Grotesque Bold"/>
                <a:cs typeface="Bricolage Grotesque Bold"/>
                <a:sym typeface="Bricolage Grotesque Bold"/>
              </a:rPr>
              <a:t>Client’s Testimonials</a:t>
            </a:r>
          </a:p>
        </p:txBody>
      </p:sp>
      <p:sp>
        <p:nvSpPr>
          <p:cNvPr name="TextBox 32" id="32"/>
          <p:cNvSpPr txBox="true"/>
          <p:nvPr/>
        </p:nvSpPr>
        <p:spPr>
          <a:xfrm rot="0">
            <a:off x="1197121" y="2215419"/>
            <a:ext cx="10943126" cy="742950"/>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“Nawal was great to work with and I will be seeking him out first for any future work.”</a:t>
            </a:r>
          </a:p>
        </p:txBody>
      </p:sp>
      <p:sp>
        <p:nvSpPr>
          <p:cNvPr name="TextBox 33" id="33"/>
          <p:cNvSpPr txBox="true"/>
          <p:nvPr/>
        </p:nvSpPr>
        <p:spPr>
          <a:xfrm rot="0">
            <a:off x="8118170" y="3685793"/>
            <a:ext cx="4595098" cy="490868"/>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a:t>
            </a:r>
            <a:r>
              <a:rPr lang="en-US" sz="3205" spc="-64">
                <a:solidFill>
                  <a:srgbClr val="FFFFFF"/>
                </a:solidFill>
                <a:latin typeface="Bricolage Grotesque"/>
                <a:ea typeface="Bricolage Grotesque"/>
                <a:cs typeface="Bricolage Grotesque"/>
                <a:sym typeface="Bricolage Grotesque"/>
              </a:rPr>
              <a:t> CPA Jason Taylor, USA </a:t>
            </a:r>
          </a:p>
        </p:txBody>
      </p:sp>
      <p:sp>
        <p:nvSpPr>
          <p:cNvPr name="TextBox 34" id="34"/>
          <p:cNvSpPr txBox="true"/>
          <p:nvPr/>
        </p:nvSpPr>
        <p:spPr>
          <a:xfrm rot="0">
            <a:off x="1197121" y="4842369"/>
            <a:ext cx="11516146" cy="1147635"/>
          </a:xfrm>
          <a:prstGeom prst="rect">
            <a:avLst/>
          </a:prstGeom>
        </p:spPr>
        <p:txBody>
          <a:bodyPr anchor="t" rtlCol="false" tIns="0" lIns="0" bIns="0" rIns="0">
            <a:spAutoFit/>
          </a:bodyPr>
          <a:lstStyle/>
          <a:p>
            <a:pPr algn="l">
              <a:lnSpc>
                <a:spcPts val="3004"/>
              </a:lnSpc>
            </a:pPr>
            <a:r>
              <a:rPr lang="en-US" sz="2503" spc="-50">
                <a:solidFill>
                  <a:srgbClr val="FFFFFF"/>
                </a:solidFill>
                <a:latin typeface="Bricolage Grotesque"/>
                <a:ea typeface="Bricolage Grotesque"/>
                <a:cs typeface="Bricolage Grotesque"/>
                <a:sym typeface="Bricolage Grotesque"/>
              </a:rPr>
              <a:t>“Bookkeeping Expert has been thorough and detailed in his bookkeeping, and immediately responsive in his communications via Skype or email. I’ve used Nawal’s services for over a year and plan to continue to do so!”</a:t>
            </a:r>
          </a:p>
        </p:txBody>
      </p:sp>
      <p:sp>
        <p:nvSpPr>
          <p:cNvPr name="TextBox 35" id="35"/>
          <p:cNvSpPr txBox="true"/>
          <p:nvPr/>
        </p:nvSpPr>
        <p:spPr>
          <a:xfrm rot="0">
            <a:off x="6878318" y="6361479"/>
            <a:ext cx="5984207" cy="490868"/>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a:t>
            </a:r>
            <a:r>
              <a:rPr lang="en-US" sz="3205" spc="-64">
                <a:solidFill>
                  <a:srgbClr val="FFFFFF"/>
                </a:solidFill>
                <a:latin typeface="Bricolage Grotesque"/>
                <a:ea typeface="Bricolage Grotesque"/>
                <a:cs typeface="Bricolage Grotesque"/>
                <a:sym typeface="Bricolage Grotesque"/>
              </a:rPr>
              <a:t> John Pearce, United Kingdom</a:t>
            </a:r>
          </a:p>
        </p:txBody>
      </p:sp>
      <p:sp>
        <p:nvSpPr>
          <p:cNvPr name="TextBox 36" id="36"/>
          <p:cNvSpPr txBox="true"/>
          <p:nvPr/>
        </p:nvSpPr>
        <p:spPr>
          <a:xfrm rot="0">
            <a:off x="1225696" y="7565887"/>
            <a:ext cx="11516146" cy="1147635"/>
          </a:xfrm>
          <a:prstGeom prst="rect">
            <a:avLst/>
          </a:prstGeom>
        </p:spPr>
        <p:txBody>
          <a:bodyPr anchor="t" rtlCol="false" tIns="0" lIns="0" bIns="0" rIns="0">
            <a:spAutoFit/>
          </a:bodyPr>
          <a:lstStyle/>
          <a:p>
            <a:pPr algn="l">
              <a:lnSpc>
                <a:spcPts val="3004"/>
              </a:lnSpc>
            </a:pPr>
            <a:r>
              <a:rPr lang="en-US" sz="2503" spc="-50">
                <a:solidFill>
                  <a:srgbClr val="FFFFFF"/>
                </a:solidFill>
                <a:latin typeface="Bricolage Grotesque"/>
                <a:ea typeface="Bricolage Grotesque"/>
                <a:cs typeface="Bricolage Grotesque"/>
                <a:sym typeface="Bricolage Grotesque"/>
              </a:rPr>
              <a:t>“NK did a full bottom-up review of our books for the year, made sure everything was recorded properly with extreme attention to detail. I was very impressed. Thank you NK.”</a:t>
            </a:r>
          </a:p>
        </p:txBody>
      </p:sp>
      <p:sp>
        <p:nvSpPr>
          <p:cNvPr name="TextBox 37" id="37"/>
          <p:cNvSpPr txBox="true"/>
          <p:nvPr/>
        </p:nvSpPr>
        <p:spPr>
          <a:xfrm rot="0">
            <a:off x="8437377" y="9084997"/>
            <a:ext cx="4153118" cy="490868"/>
          </a:xfrm>
          <a:prstGeom prst="rect">
            <a:avLst/>
          </a:prstGeom>
        </p:spPr>
        <p:txBody>
          <a:bodyPr anchor="t" rtlCol="false" tIns="0" lIns="0" bIns="0" rIns="0">
            <a:spAutoFit/>
          </a:bodyPr>
          <a:lstStyle/>
          <a:p>
            <a:pPr algn="just">
              <a:lnSpc>
                <a:spcPts val="3846"/>
              </a:lnSpc>
            </a:pPr>
            <a:r>
              <a:rPr lang="en-US" sz="3205" spc="-64">
                <a:solidFill>
                  <a:srgbClr val="FFFFFF"/>
                </a:solidFill>
                <a:latin typeface="Bricolage Grotesque"/>
                <a:ea typeface="Bricolage Grotesque"/>
                <a:cs typeface="Bricolage Grotesque"/>
                <a:sym typeface="Bricolage Grotesque"/>
              </a:rPr>
              <a:t>—</a:t>
            </a:r>
            <a:r>
              <a:rPr lang="en-US" sz="3205" spc="-64">
                <a:solidFill>
                  <a:srgbClr val="FFFFFF"/>
                </a:solidFill>
                <a:latin typeface="Bricolage Grotesque"/>
                <a:ea typeface="Bricolage Grotesque"/>
                <a:cs typeface="Bricolage Grotesque"/>
                <a:sym typeface="Bricolage Grotesque"/>
              </a:rPr>
              <a:t> Serge Jonnaert, USA</a:t>
            </a:r>
          </a:p>
        </p:txBody>
      </p:sp>
    </p:spTree>
  </p:cSld>
  <p:clrMapOvr>
    <a:masterClrMapping/>
  </p:clrMapOvr>
  <p:transition spd="fast">
    <p:push dir="l"/>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15117" y="484748"/>
            <a:ext cx="7905875" cy="1690501"/>
            <a:chOff x="0" y="0"/>
            <a:chExt cx="2082206" cy="445235"/>
          </a:xfrm>
        </p:grpSpPr>
        <p:sp>
          <p:nvSpPr>
            <p:cNvPr name="Freeform 3" id="3"/>
            <p:cNvSpPr/>
            <p:nvPr/>
          </p:nvSpPr>
          <p:spPr>
            <a:xfrm flipH="false" flipV="false" rot="0">
              <a:off x="0" y="0"/>
              <a:ext cx="2082206" cy="445235"/>
            </a:xfrm>
            <a:custGeom>
              <a:avLst/>
              <a:gdLst/>
              <a:ahLst/>
              <a:cxnLst/>
              <a:rect r="r" b="b" t="t" l="l"/>
              <a:pathLst>
                <a:path h="445235" w="2082206">
                  <a:moveTo>
                    <a:pt x="13710" y="0"/>
                  </a:moveTo>
                  <a:lnTo>
                    <a:pt x="2068496" y="0"/>
                  </a:lnTo>
                  <a:cubicBezTo>
                    <a:pt x="2076068" y="0"/>
                    <a:pt x="2082206" y="6138"/>
                    <a:pt x="2082206" y="13710"/>
                  </a:cubicBezTo>
                  <a:lnTo>
                    <a:pt x="2082206" y="431525"/>
                  </a:lnTo>
                  <a:cubicBezTo>
                    <a:pt x="2082206" y="439097"/>
                    <a:pt x="2076068" y="445235"/>
                    <a:pt x="2068496" y="445235"/>
                  </a:cubicBezTo>
                  <a:lnTo>
                    <a:pt x="13710" y="445235"/>
                  </a:lnTo>
                  <a:cubicBezTo>
                    <a:pt x="6138" y="445235"/>
                    <a:pt x="0" y="439097"/>
                    <a:pt x="0" y="431525"/>
                  </a:cubicBezTo>
                  <a:lnTo>
                    <a:pt x="0" y="13710"/>
                  </a:lnTo>
                  <a:cubicBezTo>
                    <a:pt x="0" y="6138"/>
                    <a:pt x="6138" y="0"/>
                    <a:pt x="13710" y="0"/>
                  </a:cubicBezTo>
                  <a:close/>
                </a:path>
              </a:pathLst>
            </a:custGeom>
            <a:solidFill>
              <a:srgbClr val="FFFFFF"/>
            </a:solidFill>
          </p:spPr>
        </p:sp>
        <p:sp>
          <p:nvSpPr>
            <p:cNvPr name="TextBox 4" id="4"/>
            <p:cNvSpPr txBox="true"/>
            <p:nvPr/>
          </p:nvSpPr>
          <p:spPr>
            <a:xfrm>
              <a:off x="0" y="-38100"/>
              <a:ext cx="2082206" cy="483335"/>
            </a:xfrm>
            <a:prstGeom prst="rect">
              <a:avLst/>
            </a:prstGeom>
          </p:spPr>
          <p:txBody>
            <a:bodyPr anchor="ctr" rtlCol="false" tIns="50800" lIns="50800" bIns="50800" rIns="50800"/>
            <a:lstStyle/>
            <a:p>
              <a:pPr algn="ctr">
                <a:lnSpc>
                  <a:spcPts val="2659"/>
                </a:lnSpc>
              </a:pPr>
            </a:p>
          </p:txBody>
        </p:sp>
      </p:grpSp>
      <p:grpSp>
        <p:nvGrpSpPr>
          <p:cNvPr name="Group 5" id="5"/>
          <p:cNvGrpSpPr/>
          <p:nvPr/>
        </p:nvGrpSpPr>
        <p:grpSpPr>
          <a:xfrm rot="0">
            <a:off x="-5076524" y="-2439510"/>
            <a:ext cx="21902888" cy="13050711"/>
            <a:chOff x="0" y="0"/>
            <a:chExt cx="1023086" cy="609600"/>
          </a:xfrm>
        </p:grpSpPr>
        <p:sp>
          <p:nvSpPr>
            <p:cNvPr name="Freeform 6" id="6"/>
            <p:cNvSpPr/>
            <p:nvPr/>
          </p:nvSpPr>
          <p:spPr>
            <a:xfrm flipH="false" flipV="false" rot="0">
              <a:off x="3060" y="0"/>
              <a:ext cx="1016967" cy="609600"/>
            </a:xfrm>
            <a:custGeom>
              <a:avLst/>
              <a:gdLst/>
              <a:ahLst/>
              <a:cxnLst/>
              <a:rect r="r" b="b" t="t" l="l"/>
              <a:pathLst>
                <a:path h="609600" w="1016967">
                  <a:moveTo>
                    <a:pt x="211097" y="0"/>
                  </a:moveTo>
                  <a:lnTo>
                    <a:pt x="1009069" y="0"/>
                  </a:lnTo>
                  <a:cubicBezTo>
                    <a:pt x="1011607" y="0"/>
                    <a:pt x="1013991" y="1220"/>
                    <a:pt x="1015476" y="3280"/>
                  </a:cubicBezTo>
                  <a:cubicBezTo>
                    <a:pt x="1016960" y="5339"/>
                    <a:pt x="1017364" y="7987"/>
                    <a:pt x="1016561" y="10395"/>
                  </a:cubicBezTo>
                  <a:lnTo>
                    <a:pt x="820291" y="599205"/>
                  </a:lnTo>
                  <a:cubicBezTo>
                    <a:pt x="818222" y="605413"/>
                    <a:pt x="812412" y="609600"/>
                    <a:pt x="805869" y="609600"/>
                  </a:cubicBezTo>
                  <a:lnTo>
                    <a:pt x="7897" y="609600"/>
                  </a:lnTo>
                  <a:cubicBezTo>
                    <a:pt x="5359" y="609600"/>
                    <a:pt x="2975" y="608380"/>
                    <a:pt x="1491" y="606320"/>
                  </a:cubicBezTo>
                  <a:cubicBezTo>
                    <a:pt x="6" y="604261"/>
                    <a:pt x="-398" y="601613"/>
                    <a:pt x="405" y="599205"/>
                  </a:cubicBezTo>
                  <a:lnTo>
                    <a:pt x="196675" y="10395"/>
                  </a:lnTo>
                  <a:cubicBezTo>
                    <a:pt x="198744" y="4187"/>
                    <a:pt x="204554" y="0"/>
                    <a:pt x="211097" y="0"/>
                  </a:cubicBezTo>
                  <a:close/>
                </a:path>
              </a:pathLst>
            </a:custGeom>
            <a:solidFill>
              <a:srgbClr val="004684"/>
            </a:solidFill>
          </p:spPr>
        </p:sp>
        <p:sp>
          <p:nvSpPr>
            <p:cNvPr name="TextBox 7" id="7"/>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141091" y="2831647"/>
            <a:ext cx="5697604" cy="5697604"/>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0" t="-25046" r="0" b="-25046"/>
              </a:stretch>
            </a:blipFill>
            <a:ln w="180975" cap="sq">
              <a:solidFill>
                <a:srgbClr val="6BB9E3"/>
              </a:solidFill>
              <a:prstDash val="solid"/>
              <a:miter/>
            </a:ln>
          </p:spPr>
        </p:sp>
      </p:grpSp>
      <p:grpSp>
        <p:nvGrpSpPr>
          <p:cNvPr name="Group 10" id="10"/>
          <p:cNvGrpSpPr/>
          <p:nvPr/>
        </p:nvGrpSpPr>
        <p:grpSpPr>
          <a:xfrm rot="0">
            <a:off x="13293617" y="9395629"/>
            <a:ext cx="5462890" cy="891371"/>
            <a:chOff x="0" y="0"/>
            <a:chExt cx="3736018" cy="609600"/>
          </a:xfrm>
        </p:grpSpPr>
        <p:sp>
          <p:nvSpPr>
            <p:cNvPr name="Freeform 11" id="11"/>
            <p:cNvSpPr/>
            <p:nvPr/>
          </p:nvSpPr>
          <p:spPr>
            <a:xfrm flipH="false" flipV="false" rot="0">
              <a:off x="8706" y="0"/>
              <a:ext cx="3718606" cy="609600"/>
            </a:xfrm>
            <a:custGeom>
              <a:avLst/>
              <a:gdLst/>
              <a:ahLst/>
              <a:cxnLst/>
              <a:rect r="r" b="b" t="t" l="l"/>
              <a:pathLst>
                <a:path h="609600" w="3718606">
                  <a:moveTo>
                    <a:pt x="225672" y="0"/>
                  </a:moveTo>
                  <a:lnTo>
                    <a:pt x="3696135" y="0"/>
                  </a:lnTo>
                  <a:cubicBezTo>
                    <a:pt x="3703358" y="0"/>
                    <a:pt x="3710141" y="3472"/>
                    <a:pt x="3714364" y="9332"/>
                  </a:cubicBezTo>
                  <a:cubicBezTo>
                    <a:pt x="3718588" y="15192"/>
                    <a:pt x="3719737" y="22725"/>
                    <a:pt x="3717453" y="29578"/>
                  </a:cubicBezTo>
                  <a:lnTo>
                    <a:pt x="3533972" y="580022"/>
                  </a:lnTo>
                  <a:cubicBezTo>
                    <a:pt x="3528084" y="597686"/>
                    <a:pt x="3511554" y="609600"/>
                    <a:pt x="3492935" y="609600"/>
                  </a:cubicBezTo>
                  <a:lnTo>
                    <a:pt x="22472" y="609600"/>
                  </a:lnTo>
                  <a:cubicBezTo>
                    <a:pt x="15249" y="609600"/>
                    <a:pt x="8466" y="606128"/>
                    <a:pt x="4242" y="600268"/>
                  </a:cubicBezTo>
                  <a:cubicBezTo>
                    <a:pt x="18" y="594408"/>
                    <a:pt x="-1131" y="586875"/>
                    <a:pt x="1153" y="580022"/>
                  </a:cubicBezTo>
                  <a:lnTo>
                    <a:pt x="184635" y="29578"/>
                  </a:lnTo>
                  <a:cubicBezTo>
                    <a:pt x="190523" y="11914"/>
                    <a:pt x="207053" y="0"/>
                    <a:pt x="225672" y="0"/>
                  </a:cubicBezTo>
                  <a:close/>
                </a:path>
              </a:pathLst>
            </a:custGeom>
            <a:solidFill>
              <a:srgbClr val="004684"/>
            </a:solidFill>
          </p:spPr>
        </p:sp>
        <p:sp>
          <p:nvSpPr>
            <p:cNvPr name="TextBox 12" id="12"/>
            <p:cNvSpPr txBox="true"/>
            <p:nvPr/>
          </p:nvSpPr>
          <p:spPr>
            <a:xfrm>
              <a:off x="101600" y="-38100"/>
              <a:ext cx="353281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9905423" y="337688"/>
            <a:ext cx="1719396" cy="891371"/>
            <a:chOff x="0" y="0"/>
            <a:chExt cx="1175878" cy="609600"/>
          </a:xfrm>
        </p:grpSpPr>
        <p:sp>
          <p:nvSpPr>
            <p:cNvPr name="Freeform 14" id="14"/>
            <p:cNvSpPr/>
            <p:nvPr/>
          </p:nvSpPr>
          <p:spPr>
            <a:xfrm flipH="false" flipV="false" rot="0">
              <a:off x="27661" y="0"/>
              <a:ext cx="1120557" cy="609600"/>
            </a:xfrm>
            <a:custGeom>
              <a:avLst/>
              <a:gdLst/>
              <a:ahLst/>
              <a:cxnLst/>
              <a:rect r="r" b="b" t="t" l="l"/>
              <a:pathLst>
                <a:path h="609600" w="1120557">
                  <a:moveTo>
                    <a:pt x="274598" y="0"/>
                  </a:moveTo>
                  <a:lnTo>
                    <a:pt x="1049158" y="0"/>
                  </a:lnTo>
                  <a:cubicBezTo>
                    <a:pt x="1072108" y="0"/>
                    <a:pt x="1093660" y="11032"/>
                    <a:pt x="1107079" y="29651"/>
                  </a:cubicBezTo>
                  <a:cubicBezTo>
                    <a:pt x="1120498" y="48269"/>
                    <a:pt x="1124150" y="72203"/>
                    <a:pt x="1116892" y="93976"/>
                  </a:cubicBezTo>
                  <a:lnTo>
                    <a:pt x="976343" y="515624"/>
                  </a:lnTo>
                  <a:cubicBezTo>
                    <a:pt x="957635" y="571746"/>
                    <a:pt x="905115" y="609600"/>
                    <a:pt x="845958" y="609600"/>
                  </a:cubicBezTo>
                  <a:lnTo>
                    <a:pt x="71398" y="609600"/>
                  </a:lnTo>
                  <a:cubicBezTo>
                    <a:pt x="48448" y="609600"/>
                    <a:pt x="26897" y="598567"/>
                    <a:pt x="13477" y="579949"/>
                  </a:cubicBezTo>
                  <a:cubicBezTo>
                    <a:pt x="58" y="561331"/>
                    <a:pt x="-3593" y="537397"/>
                    <a:pt x="3664" y="515624"/>
                  </a:cubicBezTo>
                  <a:lnTo>
                    <a:pt x="144214" y="93976"/>
                  </a:lnTo>
                  <a:cubicBezTo>
                    <a:pt x="162921" y="37854"/>
                    <a:pt x="215441" y="0"/>
                    <a:pt x="274598" y="0"/>
                  </a:cubicBezTo>
                  <a:close/>
                </a:path>
              </a:pathLst>
            </a:custGeom>
            <a:solidFill>
              <a:srgbClr val="FFFFFF"/>
            </a:solidFill>
          </p:spPr>
        </p:sp>
        <p:sp>
          <p:nvSpPr>
            <p:cNvPr name="TextBox 15" id="15"/>
            <p:cNvSpPr txBox="true"/>
            <p:nvPr/>
          </p:nvSpPr>
          <p:spPr>
            <a:xfrm>
              <a:off x="101600" y="-38100"/>
              <a:ext cx="97267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3293617" y="337688"/>
            <a:ext cx="1719396" cy="891371"/>
            <a:chOff x="0" y="0"/>
            <a:chExt cx="1175878" cy="609600"/>
          </a:xfrm>
        </p:grpSpPr>
        <p:sp>
          <p:nvSpPr>
            <p:cNvPr name="Freeform 17" id="17"/>
            <p:cNvSpPr/>
            <p:nvPr/>
          </p:nvSpPr>
          <p:spPr>
            <a:xfrm flipH="false" flipV="false" rot="0">
              <a:off x="27661" y="0"/>
              <a:ext cx="1120557" cy="609600"/>
            </a:xfrm>
            <a:custGeom>
              <a:avLst/>
              <a:gdLst/>
              <a:ahLst/>
              <a:cxnLst/>
              <a:rect r="r" b="b" t="t" l="l"/>
              <a:pathLst>
                <a:path h="609600" w="1120557">
                  <a:moveTo>
                    <a:pt x="274598" y="0"/>
                  </a:moveTo>
                  <a:lnTo>
                    <a:pt x="1049158" y="0"/>
                  </a:lnTo>
                  <a:cubicBezTo>
                    <a:pt x="1072108" y="0"/>
                    <a:pt x="1093660" y="11032"/>
                    <a:pt x="1107079" y="29651"/>
                  </a:cubicBezTo>
                  <a:cubicBezTo>
                    <a:pt x="1120498" y="48269"/>
                    <a:pt x="1124150" y="72203"/>
                    <a:pt x="1116892" y="93976"/>
                  </a:cubicBezTo>
                  <a:lnTo>
                    <a:pt x="976343" y="515624"/>
                  </a:lnTo>
                  <a:cubicBezTo>
                    <a:pt x="957635" y="571746"/>
                    <a:pt x="905115" y="609600"/>
                    <a:pt x="845958" y="609600"/>
                  </a:cubicBezTo>
                  <a:lnTo>
                    <a:pt x="71398" y="609600"/>
                  </a:lnTo>
                  <a:cubicBezTo>
                    <a:pt x="48448" y="609600"/>
                    <a:pt x="26897" y="598567"/>
                    <a:pt x="13477" y="579949"/>
                  </a:cubicBezTo>
                  <a:cubicBezTo>
                    <a:pt x="58" y="561331"/>
                    <a:pt x="-3593" y="537397"/>
                    <a:pt x="3664" y="515624"/>
                  </a:cubicBezTo>
                  <a:lnTo>
                    <a:pt x="144214" y="93976"/>
                  </a:lnTo>
                  <a:cubicBezTo>
                    <a:pt x="162921" y="37854"/>
                    <a:pt x="215441" y="0"/>
                    <a:pt x="274598" y="0"/>
                  </a:cubicBezTo>
                  <a:close/>
                </a:path>
              </a:pathLst>
            </a:custGeom>
            <a:solidFill>
              <a:srgbClr val="FFFFFF"/>
            </a:solidFill>
          </p:spPr>
        </p:sp>
        <p:sp>
          <p:nvSpPr>
            <p:cNvPr name="TextBox 18" id="18"/>
            <p:cNvSpPr txBox="true"/>
            <p:nvPr/>
          </p:nvSpPr>
          <p:spPr>
            <a:xfrm>
              <a:off x="101600" y="-38100"/>
              <a:ext cx="97267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9" id="19"/>
          <p:cNvGrpSpPr/>
          <p:nvPr/>
        </p:nvGrpSpPr>
        <p:grpSpPr>
          <a:xfrm rot="0">
            <a:off x="11574222" y="337688"/>
            <a:ext cx="1719396" cy="891371"/>
            <a:chOff x="0" y="0"/>
            <a:chExt cx="1175878" cy="609600"/>
          </a:xfrm>
        </p:grpSpPr>
        <p:sp>
          <p:nvSpPr>
            <p:cNvPr name="Freeform 20" id="20"/>
            <p:cNvSpPr/>
            <p:nvPr/>
          </p:nvSpPr>
          <p:spPr>
            <a:xfrm flipH="false" flipV="false" rot="0">
              <a:off x="27661" y="0"/>
              <a:ext cx="1120557" cy="609600"/>
            </a:xfrm>
            <a:custGeom>
              <a:avLst/>
              <a:gdLst/>
              <a:ahLst/>
              <a:cxnLst/>
              <a:rect r="r" b="b" t="t" l="l"/>
              <a:pathLst>
                <a:path h="609600" w="1120557">
                  <a:moveTo>
                    <a:pt x="274598" y="0"/>
                  </a:moveTo>
                  <a:lnTo>
                    <a:pt x="1049158" y="0"/>
                  </a:lnTo>
                  <a:cubicBezTo>
                    <a:pt x="1072108" y="0"/>
                    <a:pt x="1093660" y="11032"/>
                    <a:pt x="1107079" y="29651"/>
                  </a:cubicBezTo>
                  <a:cubicBezTo>
                    <a:pt x="1120498" y="48269"/>
                    <a:pt x="1124150" y="72203"/>
                    <a:pt x="1116892" y="93976"/>
                  </a:cubicBezTo>
                  <a:lnTo>
                    <a:pt x="976343" y="515624"/>
                  </a:lnTo>
                  <a:cubicBezTo>
                    <a:pt x="957635" y="571746"/>
                    <a:pt x="905115" y="609600"/>
                    <a:pt x="845958" y="609600"/>
                  </a:cubicBezTo>
                  <a:lnTo>
                    <a:pt x="71398" y="609600"/>
                  </a:lnTo>
                  <a:cubicBezTo>
                    <a:pt x="48448" y="609600"/>
                    <a:pt x="26897" y="598567"/>
                    <a:pt x="13477" y="579949"/>
                  </a:cubicBezTo>
                  <a:cubicBezTo>
                    <a:pt x="58" y="561331"/>
                    <a:pt x="-3593" y="537397"/>
                    <a:pt x="3664" y="515624"/>
                  </a:cubicBezTo>
                  <a:lnTo>
                    <a:pt x="144214" y="93976"/>
                  </a:lnTo>
                  <a:cubicBezTo>
                    <a:pt x="162921" y="37854"/>
                    <a:pt x="215441" y="0"/>
                    <a:pt x="274598" y="0"/>
                  </a:cubicBezTo>
                  <a:close/>
                </a:path>
              </a:pathLst>
            </a:custGeom>
            <a:solidFill>
              <a:srgbClr val="6BB9E3"/>
            </a:solidFill>
          </p:spPr>
        </p:sp>
        <p:sp>
          <p:nvSpPr>
            <p:cNvPr name="TextBox 21" id="21"/>
            <p:cNvSpPr txBox="true"/>
            <p:nvPr/>
          </p:nvSpPr>
          <p:spPr>
            <a:xfrm>
              <a:off x="101600" y="-38100"/>
              <a:ext cx="972678" cy="647700"/>
            </a:xfrm>
            <a:prstGeom prst="rect">
              <a:avLst/>
            </a:prstGeom>
          </p:spPr>
          <p:txBody>
            <a:bodyPr anchor="ctr" rtlCol="false" tIns="50800" lIns="50800" bIns="50800" rIns="50800"/>
            <a:lstStyle/>
            <a:p>
              <a:pPr algn="ctr">
                <a:lnSpc>
                  <a:spcPts val="2659"/>
                </a:lnSpc>
                <a:spcBef>
                  <a:spcPct val="0"/>
                </a:spcBef>
              </a:pPr>
            </a:p>
          </p:txBody>
        </p:sp>
      </p:grpSp>
      <p:sp>
        <p:nvSpPr>
          <p:cNvPr name="TextBox 22" id="22"/>
          <p:cNvSpPr txBox="true"/>
          <p:nvPr/>
        </p:nvSpPr>
        <p:spPr>
          <a:xfrm rot="0">
            <a:off x="611545" y="2413374"/>
            <a:ext cx="10342281" cy="5489790"/>
          </a:xfrm>
          <a:prstGeom prst="rect">
            <a:avLst/>
          </a:prstGeom>
        </p:spPr>
        <p:txBody>
          <a:bodyPr anchor="t" rtlCol="false" tIns="0" lIns="0" bIns="0" rIns="0">
            <a:spAutoFit/>
          </a:bodyPr>
          <a:lstStyle/>
          <a:p>
            <a:pPr algn="just">
              <a:lnSpc>
                <a:spcPts val="2423"/>
              </a:lnSpc>
            </a:pPr>
            <a:r>
              <a:rPr lang="en-US" sz="2019" spc="-40">
                <a:solidFill>
                  <a:srgbClr val="FFFFFF"/>
                </a:solidFill>
                <a:latin typeface="Bricolage Grotesque"/>
                <a:ea typeface="Bricolage Grotesque"/>
                <a:cs typeface="Bricolage Grotesque"/>
                <a:sym typeface="Bricolage Grotesque"/>
              </a:rPr>
              <a:t>“Bookkeeping Expert is not just a company—it is a vision built on passion, integrity, and a deep commitment to helping businesses succeed. From the very beginning, my goal has been to provide the highest quality financial and bookkeeping services that empower our clients with accurate, reliable, and meaningful financial information.</a:t>
            </a:r>
          </a:p>
          <a:p>
            <a:pPr algn="just">
              <a:lnSpc>
                <a:spcPts val="2423"/>
              </a:lnSpc>
            </a:pPr>
          </a:p>
          <a:p>
            <a:pPr algn="just">
              <a:lnSpc>
                <a:spcPts val="2423"/>
              </a:lnSpc>
            </a:pPr>
          </a:p>
          <a:p>
            <a:pPr algn="just">
              <a:lnSpc>
                <a:spcPts val="2423"/>
              </a:lnSpc>
            </a:pPr>
            <a:r>
              <a:rPr lang="en-US" sz="2019" spc="-40">
                <a:solidFill>
                  <a:srgbClr val="FFFFFF"/>
                </a:solidFill>
                <a:latin typeface="Bricolage Grotesque"/>
                <a:ea typeface="Bricolage Grotesque"/>
                <a:cs typeface="Bricolage Grotesque"/>
                <a:sym typeface="Bricolage Grotesque"/>
              </a:rPr>
              <a:t>I firmly believe that every business, regardless of its size or industry, deserves the guidance of a dedicated financial professional—someone who can truly understand its numbers, evaluate its real value, and provide clear direction toward sustainable growth and long-term success.</a:t>
            </a:r>
          </a:p>
          <a:p>
            <a:pPr algn="just">
              <a:lnSpc>
                <a:spcPts val="2423"/>
              </a:lnSpc>
            </a:pPr>
          </a:p>
          <a:p>
            <a:pPr algn="just">
              <a:lnSpc>
                <a:spcPts val="2423"/>
              </a:lnSpc>
            </a:pPr>
          </a:p>
          <a:p>
            <a:pPr algn="just">
              <a:lnSpc>
                <a:spcPts val="2423"/>
              </a:lnSpc>
            </a:pPr>
            <a:r>
              <a:rPr lang="en-US" sz="2019" spc="-40">
                <a:solidFill>
                  <a:srgbClr val="FFFFFF"/>
                </a:solidFill>
                <a:latin typeface="Bricolage Grotesque"/>
                <a:ea typeface="Bricolage Grotesque"/>
                <a:cs typeface="Bricolage Grotesque"/>
                <a:sym typeface="Bricolage Grotesque"/>
              </a:rPr>
              <a:t>At Bookkeeping Expert, we go beyond routine accounting. We strive to become a trusted partner in your journey, delivering transparency, compliance, and financial clarity so you can focus on what matters most—growing your business with confidence.</a:t>
            </a:r>
          </a:p>
          <a:p>
            <a:pPr algn="just">
              <a:lnSpc>
                <a:spcPts val="2423"/>
              </a:lnSpc>
            </a:pPr>
            <a:r>
              <a:rPr lang="en-US" sz="2019" spc="-40">
                <a:solidFill>
                  <a:srgbClr val="FFFFFF"/>
                </a:solidFill>
                <a:latin typeface="Bricolage Grotesque"/>
                <a:ea typeface="Bricolage Grotesque"/>
                <a:cs typeface="Bricolage Grotesque"/>
                <a:sym typeface="Bricolage Grotesque"/>
              </a:rPr>
              <a:t>Thank you for trusting us to be part of your success story.</a:t>
            </a:r>
          </a:p>
          <a:p>
            <a:pPr algn="just">
              <a:lnSpc>
                <a:spcPts val="2423"/>
              </a:lnSpc>
            </a:pPr>
            <a:r>
              <a:rPr lang="en-US" sz="2019" spc="-40">
                <a:solidFill>
                  <a:srgbClr val="FFFFFF"/>
                </a:solidFill>
                <a:latin typeface="Bricolage Grotesque"/>
                <a:ea typeface="Bricolage Grotesque"/>
                <a:cs typeface="Bricolage Grotesque"/>
                <a:sym typeface="Bricolage Grotesque"/>
              </a:rPr>
              <a:t>— Founder, Bookkeeping Expert”</a:t>
            </a:r>
          </a:p>
          <a:p>
            <a:pPr algn="just">
              <a:lnSpc>
                <a:spcPts val="2423"/>
              </a:lnSpc>
            </a:pPr>
          </a:p>
        </p:txBody>
      </p:sp>
      <p:grpSp>
        <p:nvGrpSpPr>
          <p:cNvPr name="Group 23" id="23"/>
          <p:cNvGrpSpPr/>
          <p:nvPr/>
        </p:nvGrpSpPr>
        <p:grpSpPr>
          <a:xfrm rot="0">
            <a:off x="413926" y="8150814"/>
            <a:ext cx="7905875" cy="1690501"/>
            <a:chOff x="0" y="0"/>
            <a:chExt cx="2082206" cy="445235"/>
          </a:xfrm>
        </p:grpSpPr>
        <p:sp>
          <p:nvSpPr>
            <p:cNvPr name="Freeform 24" id="24"/>
            <p:cNvSpPr/>
            <p:nvPr/>
          </p:nvSpPr>
          <p:spPr>
            <a:xfrm flipH="false" flipV="false" rot="0">
              <a:off x="0" y="0"/>
              <a:ext cx="2082206" cy="445235"/>
            </a:xfrm>
            <a:custGeom>
              <a:avLst/>
              <a:gdLst/>
              <a:ahLst/>
              <a:cxnLst/>
              <a:rect r="r" b="b" t="t" l="l"/>
              <a:pathLst>
                <a:path h="445235" w="2082206">
                  <a:moveTo>
                    <a:pt x="13710" y="0"/>
                  </a:moveTo>
                  <a:lnTo>
                    <a:pt x="2068496" y="0"/>
                  </a:lnTo>
                  <a:cubicBezTo>
                    <a:pt x="2076068" y="0"/>
                    <a:pt x="2082206" y="6138"/>
                    <a:pt x="2082206" y="13710"/>
                  </a:cubicBezTo>
                  <a:lnTo>
                    <a:pt x="2082206" y="431525"/>
                  </a:lnTo>
                  <a:cubicBezTo>
                    <a:pt x="2082206" y="439097"/>
                    <a:pt x="2076068" y="445235"/>
                    <a:pt x="2068496" y="445235"/>
                  </a:cubicBezTo>
                  <a:lnTo>
                    <a:pt x="13710" y="445235"/>
                  </a:lnTo>
                  <a:cubicBezTo>
                    <a:pt x="6138" y="445235"/>
                    <a:pt x="0" y="439097"/>
                    <a:pt x="0" y="431525"/>
                  </a:cubicBezTo>
                  <a:lnTo>
                    <a:pt x="0" y="13710"/>
                  </a:lnTo>
                  <a:cubicBezTo>
                    <a:pt x="0" y="6138"/>
                    <a:pt x="6138" y="0"/>
                    <a:pt x="13710" y="0"/>
                  </a:cubicBezTo>
                  <a:close/>
                </a:path>
              </a:pathLst>
            </a:custGeom>
            <a:solidFill>
              <a:srgbClr val="FFFFFF"/>
            </a:solidFill>
          </p:spPr>
        </p:sp>
        <p:sp>
          <p:nvSpPr>
            <p:cNvPr name="TextBox 25" id="25"/>
            <p:cNvSpPr txBox="true"/>
            <p:nvPr/>
          </p:nvSpPr>
          <p:spPr>
            <a:xfrm>
              <a:off x="0" y="-38100"/>
              <a:ext cx="2082206" cy="483335"/>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315117" y="383809"/>
            <a:ext cx="7905875" cy="1690501"/>
            <a:chOff x="0" y="0"/>
            <a:chExt cx="2082206" cy="445235"/>
          </a:xfrm>
        </p:grpSpPr>
        <p:sp>
          <p:nvSpPr>
            <p:cNvPr name="Freeform 27" id="27"/>
            <p:cNvSpPr/>
            <p:nvPr/>
          </p:nvSpPr>
          <p:spPr>
            <a:xfrm flipH="false" flipV="false" rot="0">
              <a:off x="0" y="0"/>
              <a:ext cx="2082206" cy="445235"/>
            </a:xfrm>
            <a:custGeom>
              <a:avLst/>
              <a:gdLst/>
              <a:ahLst/>
              <a:cxnLst/>
              <a:rect r="r" b="b" t="t" l="l"/>
              <a:pathLst>
                <a:path h="445235" w="2082206">
                  <a:moveTo>
                    <a:pt x="13710" y="0"/>
                  </a:moveTo>
                  <a:lnTo>
                    <a:pt x="2068496" y="0"/>
                  </a:lnTo>
                  <a:cubicBezTo>
                    <a:pt x="2076068" y="0"/>
                    <a:pt x="2082206" y="6138"/>
                    <a:pt x="2082206" y="13710"/>
                  </a:cubicBezTo>
                  <a:lnTo>
                    <a:pt x="2082206" y="431525"/>
                  </a:lnTo>
                  <a:cubicBezTo>
                    <a:pt x="2082206" y="439097"/>
                    <a:pt x="2076068" y="445235"/>
                    <a:pt x="2068496" y="445235"/>
                  </a:cubicBezTo>
                  <a:lnTo>
                    <a:pt x="13710" y="445235"/>
                  </a:lnTo>
                  <a:cubicBezTo>
                    <a:pt x="6138" y="445235"/>
                    <a:pt x="0" y="439097"/>
                    <a:pt x="0" y="431525"/>
                  </a:cubicBezTo>
                  <a:lnTo>
                    <a:pt x="0" y="13710"/>
                  </a:lnTo>
                  <a:cubicBezTo>
                    <a:pt x="0" y="6138"/>
                    <a:pt x="6138" y="0"/>
                    <a:pt x="13710" y="0"/>
                  </a:cubicBezTo>
                  <a:close/>
                </a:path>
              </a:pathLst>
            </a:custGeom>
            <a:solidFill>
              <a:srgbClr val="FFFFFF"/>
            </a:solidFill>
          </p:spPr>
        </p:sp>
        <p:sp>
          <p:nvSpPr>
            <p:cNvPr name="TextBox 28" id="28"/>
            <p:cNvSpPr txBox="true"/>
            <p:nvPr/>
          </p:nvSpPr>
          <p:spPr>
            <a:xfrm>
              <a:off x="0" y="-38100"/>
              <a:ext cx="2082206" cy="483335"/>
            </a:xfrm>
            <a:prstGeom prst="rect">
              <a:avLst/>
            </a:prstGeom>
          </p:spPr>
          <p:txBody>
            <a:bodyPr anchor="ctr" rtlCol="false" tIns="50800" lIns="50800" bIns="50800" rIns="50800"/>
            <a:lstStyle/>
            <a:p>
              <a:pPr algn="ctr">
                <a:lnSpc>
                  <a:spcPts val="2659"/>
                </a:lnSpc>
              </a:pPr>
            </a:p>
          </p:txBody>
        </p:sp>
      </p:grpSp>
      <p:sp>
        <p:nvSpPr>
          <p:cNvPr name="TextBox 29" id="29"/>
          <p:cNvSpPr txBox="true"/>
          <p:nvPr/>
        </p:nvSpPr>
        <p:spPr>
          <a:xfrm rot="0">
            <a:off x="611545" y="983399"/>
            <a:ext cx="6547772" cy="744804"/>
          </a:xfrm>
          <a:prstGeom prst="rect">
            <a:avLst/>
          </a:prstGeom>
        </p:spPr>
        <p:txBody>
          <a:bodyPr anchor="t" rtlCol="false" tIns="0" lIns="0" bIns="0" rIns="0">
            <a:spAutoFit/>
          </a:bodyPr>
          <a:lstStyle/>
          <a:p>
            <a:pPr algn="l">
              <a:lnSpc>
                <a:spcPts val="5317"/>
              </a:lnSpc>
            </a:pPr>
            <a:r>
              <a:rPr lang="en-US" b="true" sz="6255" spc="-187">
                <a:solidFill>
                  <a:srgbClr val="004684"/>
                </a:solidFill>
                <a:latin typeface="Bricolage Grotesque Bold"/>
                <a:ea typeface="Bricolage Grotesque Bold"/>
                <a:cs typeface="Bricolage Grotesque Bold"/>
                <a:sym typeface="Bricolage Grotesque Bold"/>
              </a:rPr>
              <a:t>FOUNDER’S NOTE</a:t>
            </a:r>
          </a:p>
        </p:txBody>
      </p:sp>
      <p:sp>
        <p:nvSpPr>
          <p:cNvPr name="TextBox 30" id="30"/>
          <p:cNvSpPr txBox="true"/>
          <p:nvPr/>
        </p:nvSpPr>
        <p:spPr>
          <a:xfrm rot="0">
            <a:off x="512735" y="8208201"/>
            <a:ext cx="7708257" cy="1438275"/>
          </a:xfrm>
          <a:prstGeom prst="rect">
            <a:avLst/>
          </a:prstGeom>
        </p:spPr>
        <p:txBody>
          <a:bodyPr anchor="t" rtlCol="false" tIns="0" lIns="0" bIns="0" rIns="0">
            <a:spAutoFit/>
          </a:bodyPr>
          <a:lstStyle/>
          <a:p>
            <a:pPr algn="just">
              <a:lnSpc>
                <a:spcPts val="3816"/>
              </a:lnSpc>
            </a:pPr>
            <a:r>
              <a:rPr lang="en-US" b="true" sz="3180" spc="-63">
                <a:solidFill>
                  <a:srgbClr val="004684"/>
                </a:solidFill>
                <a:latin typeface="Bricolage Grotesque Bold"/>
                <a:ea typeface="Bricolage Grotesque Bold"/>
                <a:cs typeface="Bricolage Grotesque Bold"/>
                <a:sym typeface="Bricolage Grotesque Bold"/>
              </a:rPr>
              <a:t>Warm regards, </a:t>
            </a:r>
          </a:p>
          <a:p>
            <a:pPr algn="just">
              <a:lnSpc>
                <a:spcPts val="3816"/>
              </a:lnSpc>
            </a:pPr>
            <a:r>
              <a:rPr lang="en-US" b="true" sz="3180" spc="-63">
                <a:solidFill>
                  <a:srgbClr val="004684"/>
                </a:solidFill>
                <a:latin typeface="Bricolage Grotesque Bold"/>
                <a:ea typeface="Bricolage Grotesque Bold"/>
                <a:cs typeface="Bricolage Grotesque Bold"/>
                <a:sym typeface="Bricolage Grotesque Bold"/>
              </a:rPr>
              <a:t>Nawal K. Tiwari </a:t>
            </a:r>
          </a:p>
          <a:p>
            <a:pPr algn="just">
              <a:lnSpc>
                <a:spcPts val="3816"/>
              </a:lnSpc>
            </a:pPr>
            <a:r>
              <a:rPr lang="en-US" b="true" sz="3180" spc="-63">
                <a:solidFill>
                  <a:srgbClr val="004684"/>
                </a:solidFill>
                <a:latin typeface="Bricolage Grotesque Bold"/>
                <a:ea typeface="Bricolage Grotesque Bold"/>
                <a:cs typeface="Bricolage Grotesque Bold"/>
                <a:sym typeface="Bricolage Grotesque Bold"/>
              </a:rPr>
              <a:t>Founder &amp; Director , Bookkeeping Expert</a:t>
            </a:r>
          </a:p>
        </p:txBody>
      </p:sp>
      <p:sp>
        <p:nvSpPr>
          <p:cNvPr name="TextBox 31" id="31"/>
          <p:cNvSpPr txBox="true"/>
          <p:nvPr/>
        </p:nvSpPr>
        <p:spPr>
          <a:xfrm rot="0">
            <a:off x="13968898" y="9636951"/>
            <a:ext cx="4112328" cy="399203"/>
          </a:xfrm>
          <a:prstGeom prst="rect">
            <a:avLst/>
          </a:prstGeom>
        </p:spPr>
        <p:txBody>
          <a:bodyPr anchor="t" rtlCol="false" tIns="0" lIns="0" bIns="0" rIns="0">
            <a:spAutoFit/>
          </a:bodyPr>
          <a:lstStyle/>
          <a:p>
            <a:pPr algn="just">
              <a:lnSpc>
                <a:spcPts val="3101"/>
              </a:lnSpc>
            </a:pPr>
            <a:r>
              <a:rPr lang="en-US" sz="2584" spc="-51">
                <a:solidFill>
                  <a:srgbClr val="FFFFFF"/>
                </a:solidFill>
                <a:latin typeface="Bricolage Grotesque"/>
                <a:ea typeface="Bricolage Grotesque"/>
                <a:cs typeface="Bricolage Grotesque"/>
                <a:sym typeface="Bricolage Grotesque"/>
              </a:rPr>
              <a:t>www.bookkeepingexpert.ae</a:t>
            </a:r>
          </a:p>
        </p:txBody>
      </p:sp>
    </p:spTree>
  </p:cSld>
  <p:clrMapOvr>
    <a:masterClrMapping/>
  </p:clrMapOvr>
  <p:transition spd="fast">
    <p:push dir="l"/>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568810" y="6586454"/>
            <a:ext cx="6300053" cy="3753851"/>
            <a:chOff x="0" y="0"/>
            <a:chExt cx="1023086" cy="609600"/>
          </a:xfrm>
        </p:grpSpPr>
        <p:sp>
          <p:nvSpPr>
            <p:cNvPr name="Freeform 3" id="3"/>
            <p:cNvSpPr/>
            <p:nvPr/>
          </p:nvSpPr>
          <p:spPr>
            <a:xfrm flipH="false" flipV="false" rot="0">
              <a:off x="10637" y="0"/>
              <a:ext cx="1001811" cy="609600"/>
            </a:xfrm>
            <a:custGeom>
              <a:avLst/>
              <a:gdLst/>
              <a:ahLst/>
              <a:cxnLst/>
              <a:rect r="r" b="b" t="t" l="l"/>
              <a:pathLst>
                <a:path h="609600" w="1001811">
                  <a:moveTo>
                    <a:pt x="230658" y="0"/>
                  </a:moveTo>
                  <a:lnTo>
                    <a:pt x="974354" y="0"/>
                  </a:lnTo>
                  <a:cubicBezTo>
                    <a:pt x="983180" y="0"/>
                    <a:pt x="991468" y="4243"/>
                    <a:pt x="996629" y="11403"/>
                  </a:cubicBezTo>
                  <a:cubicBezTo>
                    <a:pt x="1001789" y="18563"/>
                    <a:pt x="1003193" y="27767"/>
                    <a:pt x="1000402" y="36140"/>
                  </a:cubicBezTo>
                  <a:lnTo>
                    <a:pt x="821296" y="573460"/>
                  </a:lnTo>
                  <a:cubicBezTo>
                    <a:pt x="814102" y="595043"/>
                    <a:pt x="793904" y="609600"/>
                    <a:pt x="771154" y="609600"/>
                  </a:cubicBezTo>
                  <a:lnTo>
                    <a:pt x="27458" y="609600"/>
                  </a:lnTo>
                  <a:cubicBezTo>
                    <a:pt x="18632" y="609600"/>
                    <a:pt x="10344" y="605357"/>
                    <a:pt x="5183" y="598197"/>
                  </a:cubicBezTo>
                  <a:cubicBezTo>
                    <a:pt x="23" y="591037"/>
                    <a:pt x="-1381" y="581833"/>
                    <a:pt x="1410" y="573460"/>
                  </a:cubicBezTo>
                  <a:lnTo>
                    <a:pt x="180516" y="36140"/>
                  </a:lnTo>
                  <a:cubicBezTo>
                    <a:pt x="187710" y="14558"/>
                    <a:pt x="207908" y="0"/>
                    <a:pt x="230658" y="0"/>
                  </a:cubicBezTo>
                  <a:close/>
                </a:path>
              </a:pathLst>
            </a:custGeom>
            <a:solidFill>
              <a:srgbClr val="6BB9E3"/>
            </a:solidFill>
          </p:spPr>
        </p:sp>
        <p:sp>
          <p:nvSpPr>
            <p:cNvPr name="TextBox 4" id="4"/>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803961" y="7433228"/>
            <a:ext cx="7300618" cy="4350032"/>
            <a:chOff x="0" y="0"/>
            <a:chExt cx="1023086" cy="609600"/>
          </a:xfrm>
        </p:grpSpPr>
        <p:sp>
          <p:nvSpPr>
            <p:cNvPr name="Freeform 6" id="6"/>
            <p:cNvSpPr/>
            <p:nvPr/>
          </p:nvSpPr>
          <p:spPr>
            <a:xfrm flipH="false" flipV="false" rot="0">
              <a:off x="9180" y="0"/>
              <a:ext cx="1004727" cy="609600"/>
            </a:xfrm>
            <a:custGeom>
              <a:avLst/>
              <a:gdLst/>
              <a:ahLst/>
              <a:cxnLst/>
              <a:rect r="r" b="b" t="t" l="l"/>
              <a:pathLst>
                <a:path h="609600" w="1004727">
                  <a:moveTo>
                    <a:pt x="226894" y="0"/>
                  </a:moveTo>
                  <a:lnTo>
                    <a:pt x="981032" y="0"/>
                  </a:lnTo>
                  <a:cubicBezTo>
                    <a:pt x="988648" y="0"/>
                    <a:pt x="995801" y="3661"/>
                    <a:pt x="1000254" y="9840"/>
                  </a:cubicBezTo>
                  <a:cubicBezTo>
                    <a:pt x="1004707" y="16019"/>
                    <a:pt x="1005919" y="23961"/>
                    <a:pt x="1003510" y="31187"/>
                  </a:cubicBezTo>
                  <a:lnTo>
                    <a:pt x="821102" y="578413"/>
                  </a:lnTo>
                  <a:cubicBezTo>
                    <a:pt x="814893" y="597038"/>
                    <a:pt x="797464" y="609600"/>
                    <a:pt x="777832" y="609600"/>
                  </a:cubicBezTo>
                  <a:lnTo>
                    <a:pt x="23694" y="609600"/>
                  </a:lnTo>
                  <a:cubicBezTo>
                    <a:pt x="16078" y="609600"/>
                    <a:pt x="8926" y="605939"/>
                    <a:pt x="4472" y="599760"/>
                  </a:cubicBezTo>
                  <a:cubicBezTo>
                    <a:pt x="19" y="593581"/>
                    <a:pt x="-1193" y="585639"/>
                    <a:pt x="1216" y="578413"/>
                  </a:cubicBezTo>
                  <a:lnTo>
                    <a:pt x="183624" y="31187"/>
                  </a:lnTo>
                  <a:cubicBezTo>
                    <a:pt x="189833" y="12562"/>
                    <a:pt x="207262" y="0"/>
                    <a:pt x="226894" y="0"/>
                  </a:cubicBezTo>
                  <a:close/>
                </a:path>
              </a:pathLst>
            </a:custGeom>
            <a:solidFill>
              <a:srgbClr val="004684"/>
            </a:solidFill>
          </p:spPr>
        </p:sp>
        <p:sp>
          <p:nvSpPr>
            <p:cNvPr name="TextBox 7" id="7"/>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090618" y="5143500"/>
            <a:ext cx="6639760" cy="663976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5046" t="0" r="-25046" b="0"/>
              </a:stretch>
            </a:blipFill>
            <a:ln w="180975" cap="sq">
              <a:solidFill>
                <a:srgbClr val="004684"/>
              </a:solidFill>
              <a:prstDash val="solid"/>
              <a:miter/>
            </a:ln>
          </p:spPr>
        </p:sp>
      </p:grpSp>
      <p:grpSp>
        <p:nvGrpSpPr>
          <p:cNvPr name="Group 10" id="10"/>
          <p:cNvGrpSpPr/>
          <p:nvPr/>
        </p:nvGrpSpPr>
        <p:grpSpPr>
          <a:xfrm rot="0">
            <a:off x="14410498" y="793468"/>
            <a:ext cx="7300618" cy="4350032"/>
            <a:chOff x="0" y="0"/>
            <a:chExt cx="1023086" cy="609600"/>
          </a:xfrm>
        </p:grpSpPr>
        <p:sp>
          <p:nvSpPr>
            <p:cNvPr name="Freeform 11" id="11"/>
            <p:cNvSpPr/>
            <p:nvPr/>
          </p:nvSpPr>
          <p:spPr>
            <a:xfrm flipH="false" flipV="false" rot="0">
              <a:off x="9180" y="0"/>
              <a:ext cx="1004727" cy="609600"/>
            </a:xfrm>
            <a:custGeom>
              <a:avLst/>
              <a:gdLst/>
              <a:ahLst/>
              <a:cxnLst/>
              <a:rect r="r" b="b" t="t" l="l"/>
              <a:pathLst>
                <a:path h="609600" w="1004727">
                  <a:moveTo>
                    <a:pt x="226894" y="0"/>
                  </a:moveTo>
                  <a:lnTo>
                    <a:pt x="981032" y="0"/>
                  </a:lnTo>
                  <a:cubicBezTo>
                    <a:pt x="988648" y="0"/>
                    <a:pt x="995801" y="3661"/>
                    <a:pt x="1000254" y="9840"/>
                  </a:cubicBezTo>
                  <a:cubicBezTo>
                    <a:pt x="1004707" y="16019"/>
                    <a:pt x="1005919" y="23961"/>
                    <a:pt x="1003510" y="31187"/>
                  </a:cubicBezTo>
                  <a:lnTo>
                    <a:pt x="821102" y="578413"/>
                  </a:lnTo>
                  <a:cubicBezTo>
                    <a:pt x="814893" y="597038"/>
                    <a:pt x="797464" y="609600"/>
                    <a:pt x="777832" y="609600"/>
                  </a:cubicBezTo>
                  <a:lnTo>
                    <a:pt x="23694" y="609600"/>
                  </a:lnTo>
                  <a:cubicBezTo>
                    <a:pt x="16078" y="609600"/>
                    <a:pt x="8926" y="605939"/>
                    <a:pt x="4472" y="599760"/>
                  </a:cubicBezTo>
                  <a:cubicBezTo>
                    <a:pt x="19" y="593581"/>
                    <a:pt x="-1193" y="585639"/>
                    <a:pt x="1216" y="578413"/>
                  </a:cubicBezTo>
                  <a:lnTo>
                    <a:pt x="183624" y="31187"/>
                  </a:lnTo>
                  <a:cubicBezTo>
                    <a:pt x="189833" y="12562"/>
                    <a:pt x="207262" y="0"/>
                    <a:pt x="226894" y="0"/>
                  </a:cubicBezTo>
                  <a:close/>
                </a:path>
              </a:pathLst>
            </a:custGeom>
            <a:solidFill>
              <a:srgbClr val="004684"/>
            </a:solidFill>
          </p:spPr>
        </p:sp>
        <p:sp>
          <p:nvSpPr>
            <p:cNvPr name="TextBox 12" id="12"/>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694782" y="4351361"/>
            <a:ext cx="12205399" cy="3614151"/>
            <a:chOff x="0" y="0"/>
            <a:chExt cx="2058689" cy="609600"/>
          </a:xfrm>
        </p:grpSpPr>
        <p:sp>
          <p:nvSpPr>
            <p:cNvPr name="Freeform 14" id="14"/>
            <p:cNvSpPr/>
            <p:nvPr/>
          </p:nvSpPr>
          <p:spPr>
            <a:xfrm flipH="false" flipV="false" rot="0">
              <a:off x="5491" y="0"/>
              <a:ext cx="2047707" cy="609600"/>
            </a:xfrm>
            <a:custGeom>
              <a:avLst/>
              <a:gdLst/>
              <a:ahLst/>
              <a:cxnLst/>
              <a:rect r="r" b="b" t="t" l="l"/>
              <a:pathLst>
                <a:path h="609600" w="2047707">
                  <a:moveTo>
                    <a:pt x="217372" y="0"/>
                  </a:moveTo>
                  <a:lnTo>
                    <a:pt x="2033534" y="0"/>
                  </a:lnTo>
                  <a:cubicBezTo>
                    <a:pt x="2038090" y="0"/>
                    <a:pt x="2042368" y="2190"/>
                    <a:pt x="2045032" y="5886"/>
                  </a:cubicBezTo>
                  <a:cubicBezTo>
                    <a:pt x="2047695" y="9581"/>
                    <a:pt x="2048420" y="14332"/>
                    <a:pt x="2046980" y="18654"/>
                  </a:cubicBezTo>
                  <a:lnTo>
                    <a:pt x="1856216" y="590946"/>
                  </a:lnTo>
                  <a:cubicBezTo>
                    <a:pt x="1852502" y="602086"/>
                    <a:pt x="1842077" y="609600"/>
                    <a:pt x="1830334" y="609600"/>
                  </a:cubicBezTo>
                  <a:lnTo>
                    <a:pt x="14172" y="609600"/>
                  </a:lnTo>
                  <a:cubicBezTo>
                    <a:pt x="9617" y="609600"/>
                    <a:pt x="5339" y="607410"/>
                    <a:pt x="2675" y="603714"/>
                  </a:cubicBezTo>
                  <a:cubicBezTo>
                    <a:pt x="11" y="600019"/>
                    <a:pt x="-714" y="595268"/>
                    <a:pt x="727" y="590946"/>
                  </a:cubicBezTo>
                  <a:lnTo>
                    <a:pt x="191491" y="18654"/>
                  </a:lnTo>
                  <a:cubicBezTo>
                    <a:pt x="195204" y="7514"/>
                    <a:pt x="205630" y="0"/>
                    <a:pt x="217372" y="0"/>
                  </a:cubicBezTo>
                  <a:close/>
                </a:path>
              </a:pathLst>
            </a:custGeom>
            <a:solidFill>
              <a:srgbClr val="004684"/>
            </a:solidFill>
          </p:spPr>
        </p:sp>
        <p:sp>
          <p:nvSpPr>
            <p:cNvPr name="TextBox 15" id="15"/>
            <p:cNvSpPr txBox="true"/>
            <p:nvPr/>
          </p:nvSpPr>
          <p:spPr>
            <a:xfrm>
              <a:off x="101600" y="-38100"/>
              <a:ext cx="1855489"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1090618" y="-1496260"/>
            <a:ext cx="6639760" cy="663976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4906" t="0" r="-24906" b="0"/>
              </a:stretch>
            </a:blipFill>
            <a:ln w="180975" cap="sq">
              <a:solidFill>
                <a:srgbClr val="004684"/>
              </a:solidFill>
              <a:prstDash val="solid"/>
              <a:miter/>
            </a:ln>
          </p:spPr>
        </p:sp>
      </p:grpSp>
      <p:grpSp>
        <p:nvGrpSpPr>
          <p:cNvPr name="Group 18" id="18"/>
          <p:cNvGrpSpPr/>
          <p:nvPr/>
        </p:nvGrpSpPr>
        <p:grpSpPr>
          <a:xfrm rot="0">
            <a:off x="1000125" y="8860862"/>
            <a:ext cx="1021745" cy="671219"/>
            <a:chOff x="0" y="0"/>
            <a:chExt cx="927947" cy="609600"/>
          </a:xfrm>
        </p:grpSpPr>
        <p:sp>
          <p:nvSpPr>
            <p:cNvPr name="Freeform 19" id="19"/>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004684"/>
            </a:solidFill>
          </p:spPr>
        </p:sp>
        <p:sp>
          <p:nvSpPr>
            <p:cNvPr name="TextBox 20" id="20"/>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grpSp>
        <p:nvGrpSpPr>
          <p:cNvPr name="Group 21" id="21"/>
          <p:cNvGrpSpPr/>
          <p:nvPr/>
        </p:nvGrpSpPr>
        <p:grpSpPr>
          <a:xfrm rot="0">
            <a:off x="1962782" y="8860862"/>
            <a:ext cx="1021745" cy="671219"/>
            <a:chOff x="0" y="0"/>
            <a:chExt cx="927947" cy="609600"/>
          </a:xfrm>
        </p:grpSpPr>
        <p:sp>
          <p:nvSpPr>
            <p:cNvPr name="Freeform 22" id="22"/>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6BB9E3"/>
            </a:solidFill>
          </p:spPr>
        </p:sp>
        <p:sp>
          <p:nvSpPr>
            <p:cNvPr name="TextBox 23" id="23"/>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grpSp>
        <p:nvGrpSpPr>
          <p:cNvPr name="Group 24" id="24"/>
          <p:cNvGrpSpPr/>
          <p:nvPr/>
        </p:nvGrpSpPr>
        <p:grpSpPr>
          <a:xfrm rot="0">
            <a:off x="2925439" y="8860862"/>
            <a:ext cx="1021745" cy="671219"/>
            <a:chOff x="0" y="0"/>
            <a:chExt cx="927947" cy="609600"/>
          </a:xfrm>
        </p:grpSpPr>
        <p:sp>
          <p:nvSpPr>
            <p:cNvPr name="Freeform 25" id="25"/>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004684"/>
            </a:solidFill>
          </p:spPr>
        </p:sp>
        <p:sp>
          <p:nvSpPr>
            <p:cNvPr name="TextBox 26" id="26"/>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sp>
        <p:nvSpPr>
          <p:cNvPr name="Freeform 27" id="27"/>
          <p:cNvSpPr/>
          <p:nvPr/>
        </p:nvSpPr>
        <p:spPr>
          <a:xfrm flipH="false" flipV="false" rot="0">
            <a:off x="1000125" y="5324295"/>
            <a:ext cx="491799" cy="491799"/>
          </a:xfrm>
          <a:custGeom>
            <a:avLst/>
            <a:gdLst/>
            <a:ahLst/>
            <a:cxnLst/>
            <a:rect r="r" b="b" t="t" l="l"/>
            <a:pathLst>
              <a:path h="491799" w="491799">
                <a:moveTo>
                  <a:pt x="0" y="0"/>
                </a:moveTo>
                <a:lnTo>
                  <a:pt x="491799" y="0"/>
                </a:lnTo>
                <a:lnTo>
                  <a:pt x="491799" y="491799"/>
                </a:lnTo>
                <a:lnTo>
                  <a:pt x="0" y="4917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
        <p:nvSpPr>
          <p:cNvPr name="Freeform 28" id="28"/>
          <p:cNvSpPr/>
          <p:nvPr/>
        </p:nvSpPr>
        <p:spPr>
          <a:xfrm flipH="false" flipV="false" rot="0">
            <a:off x="974274" y="6615417"/>
            <a:ext cx="567999" cy="567999"/>
          </a:xfrm>
          <a:custGeom>
            <a:avLst/>
            <a:gdLst/>
            <a:ahLst/>
            <a:cxnLst/>
            <a:rect r="r" b="b" t="t" l="l"/>
            <a:pathLst>
              <a:path h="567999" w="567999">
                <a:moveTo>
                  <a:pt x="0" y="0"/>
                </a:moveTo>
                <a:lnTo>
                  <a:pt x="567999" y="0"/>
                </a:lnTo>
                <a:lnTo>
                  <a:pt x="567999" y="568000"/>
                </a:lnTo>
                <a:lnTo>
                  <a:pt x="0" y="568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29" id="29"/>
          <p:cNvSpPr/>
          <p:nvPr/>
        </p:nvSpPr>
        <p:spPr>
          <a:xfrm flipH="false" flipV="false" rot="0">
            <a:off x="1000125" y="5958969"/>
            <a:ext cx="513573" cy="513573"/>
          </a:xfrm>
          <a:custGeom>
            <a:avLst/>
            <a:gdLst/>
            <a:ahLst/>
            <a:cxnLst/>
            <a:rect r="r" b="b" t="t" l="l"/>
            <a:pathLst>
              <a:path h="513573" w="513573">
                <a:moveTo>
                  <a:pt x="0" y="0"/>
                </a:moveTo>
                <a:lnTo>
                  <a:pt x="513573" y="0"/>
                </a:lnTo>
                <a:lnTo>
                  <a:pt x="513573" y="513573"/>
                </a:lnTo>
                <a:lnTo>
                  <a:pt x="0" y="51357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
        <p:nvSpPr>
          <p:cNvPr name="Freeform 30" id="30"/>
          <p:cNvSpPr/>
          <p:nvPr/>
        </p:nvSpPr>
        <p:spPr>
          <a:xfrm flipH="true" flipV="false" rot="0">
            <a:off x="1000125" y="4694155"/>
            <a:ext cx="491799" cy="491799"/>
          </a:xfrm>
          <a:custGeom>
            <a:avLst/>
            <a:gdLst/>
            <a:ahLst/>
            <a:cxnLst/>
            <a:rect r="r" b="b" t="t" l="l"/>
            <a:pathLst>
              <a:path h="491799" w="491799">
                <a:moveTo>
                  <a:pt x="491799" y="0"/>
                </a:moveTo>
                <a:lnTo>
                  <a:pt x="0" y="0"/>
                </a:lnTo>
                <a:lnTo>
                  <a:pt x="0" y="491800"/>
                </a:lnTo>
                <a:lnTo>
                  <a:pt x="491799" y="491800"/>
                </a:lnTo>
                <a:lnTo>
                  <a:pt x="491799"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31" id="31"/>
          <p:cNvSpPr/>
          <p:nvPr/>
        </p:nvSpPr>
        <p:spPr>
          <a:xfrm flipH="false" flipV="false" rot="0">
            <a:off x="737253" y="261622"/>
            <a:ext cx="7656856" cy="1561999"/>
          </a:xfrm>
          <a:custGeom>
            <a:avLst/>
            <a:gdLst/>
            <a:ahLst/>
            <a:cxnLst/>
            <a:rect r="r" b="b" t="t" l="l"/>
            <a:pathLst>
              <a:path h="1561999" w="7656856">
                <a:moveTo>
                  <a:pt x="0" y="0"/>
                </a:moveTo>
                <a:lnTo>
                  <a:pt x="7656856" y="0"/>
                </a:lnTo>
                <a:lnTo>
                  <a:pt x="7656856" y="1561998"/>
                </a:lnTo>
                <a:lnTo>
                  <a:pt x="0" y="1561998"/>
                </a:lnTo>
                <a:lnTo>
                  <a:pt x="0" y="0"/>
                </a:lnTo>
                <a:close/>
              </a:path>
            </a:pathLst>
          </a:custGeom>
          <a:blipFill>
            <a:blip r:embed="rId12"/>
            <a:stretch>
              <a:fillRect l="0" t="0" r="0" b="0"/>
            </a:stretch>
          </a:blipFill>
        </p:spPr>
      </p:sp>
      <p:sp>
        <p:nvSpPr>
          <p:cNvPr name="Freeform 32" id="32"/>
          <p:cNvSpPr/>
          <p:nvPr/>
        </p:nvSpPr>
        <p:spPr>
          <a:xfrm flipH="false" flipV="false" rot="0">
            <a:off x="1962782" y="2600285"/>
            <a:ext cx="4952667" cy="1417701"/>
          </a:xfrm>
          <a:custGeom>
            <a:avLst/>
            <a:gdLst/>
            <a:ahLst/>
            <a:cxnLst/>
            <a:rect r="r" b="b" t="t" l="l"/>
            <a:pathLst>
              <a:path h="1417701" w="4952667">
                <a:moveTo>
                  <a:pt x="0" y="0"/>
                </a:moveTo>
                <a:lnTo>
                  <a:pt x="4952667" y="0"/>
                </a:lnTo>
                <a:lnTo>
                  <a:pt x="4952667" y="1417701"/>
                </a:lnTo>
                <a:lnTo>
                  <a:pt x="0" y="141770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33" id="33"/>
          <p:cNvSpPr txBox="true"/>
          <p:nvPr/>
        </p:nvSpPr>
        <p:spPr>
          <a:xfrm rot="0">
            <a:off x="1672155" y="4731208"/>
            <a:ext cx="9239702" cy="852343"/>
          </a:xfrm>
          <a:prstGeom prst="rect">
            <a:avLst/>
          </a:prstGeom>
        </p:spPr>
        <p:txBody>
          <a:bodyPr anchor="t" rtlCol="false" tIns="0" lIns="0" bIns="0" rIns="0">
            <a:spAutoFit/>
          </a:bodyPr>
          <a:lstStyle/>
          <a:p>
            <a:pPr algn="just">
              <a:lnSpc>
                <a:spcPts val="3420"/>
              </a:lnSpc>
            </a:pPr>
            <a:r>
              <a:rPr lang="en-US" sz="2443">
                <a:solidFill>
                  <a:srgbClr val="FFFFFF"/>
                </a:solidFill>
                <a:latin typeface="Bricolage Grotesque"/>
                <a:ea typeface="Bricolage Grotesque"/>
                <a:cs typeface="Bricolage Grotesque"/>
                <a:sym typeface="Bricolage Grotesque"/>
              </a:rPr>
              <a:t>Phone number: +971-42821071 , Mobile number: +971-503916508</a:t>
            </a:r>
          </a:p>
          <a:p>
            <a:pPr algn="just">
              <a:lnSpc>
                <a:spcPts val="3420"/>
              </a:lnSpc>
              <a:spcBef>
                <a:spcPct val="0"/>
              </a:spcBef>
            </a:pPr>
          </a:p>
        </p:txBody>
      </p:sp>
      <p:sp>
        <p:nvSpPr>
          <p:cNvPr name="TextBox 34" id="34"/>
          <p:cNvSpPr txBox="true"/>
          <p:nvPr/>
        </p:nvSpPr>
        <p:spPr>
          <a:xfrm rot="0">
            <a:off x="1683797" y="5390792"/>
            <a:ext cx="4154366" cy="423718"/>
          </a:xfrm>
          <a:prstGeom prst="rect">
            <a:avLst/>
          </a:prstGeom>
        </p:spPr>
        <p:txBody>
          <a:bodyPr anchor="t" rtlCol="false" tIns="0" lIns="0" bIns="0" rIns="0">
            <a:spAutoFit/>
          </a:bodyPr>
          <a:lstStyle/>
          <a:p>
            <a:pPr algn="just">
              <a:lnSpc>
                <a:spcPts val="3420"/>
              </a:lnSpc>
              <a:spcBef>
                <a:spcPct val="0"/>
              </a:spcBef>
            </a:pPr>
            <a:r>
              <a:rPr lang="en-US" sz="2443">
                <a:solidFill>
                  <a:srgbClr val="FFFFFF"/>
                </a:solidFill>
                <a:latin typeface="Bricolage Grotesque"/>
                <a:ea typeface="Bricolage Grotesque"/>
                <a:cs typeface="Bricolage Grotesque"/>
                <a:sym typeface="Bricolage Grotesque"/>
              </a:rPr>
              <a:t>info@bookkeepingexpert.ae</a:t>
            </a:r>
          </a:p>
        </p:txBody>
      </p:sp>
      <p:sp>
        <p:nvSpPr>
          <p:cNvPr name="TextBox 35" id="35"/>
          <p:cNvSpPr txBox="true"/>
          <p:nvPr/>
        </p:nvSpPr>
        <p:spPr>
          <a:xfrm rot="0">
            <a:off x="1683797" y="6671520"/>
            <a:ext cx="7460203" cy="852343"/>
          </a:xfrm>
          <a:prstGeom prst="rect">
            <a:avLst/>
          </a:prstGeom>
        </p:spPr>
        <p:txBody>
          <a:bodyPr anchor="t" rtlCol="false" tIns="0" lIns="0" bIns="0" rIns="0">
            <a:spAutoFit/>
          </a:bodyPr>
          <a:lstStyle/>
          <a:p>
            <a:pPr algn="just">
              <a:lnSpc>
                <a:spcPts val="3420"/>
              </a:lnSpc>
              <a:spcBef>
                <a:spcPct val="0"/>
              </a:spcBef>
            </a:pPr>
            <a:r>
              <a:rPr lang="en-US" sz="2443">
                <a:solidFill>
                  <a:srgbClr val="FFFFFF"/>
                </a:solidFill>
                <a:latin typeface="Bricolage Grotesque"/>
                <a:ea typeface="Bricolage Grotesque"/>
                <a:cs typeface="Bricolage Grotesque"/>
                <a:sym typeface="Bricolage Grotesque"/>
              </a:rPr>
              <a:t>Office-19, Reem Residence Building, Shop 1- Aaditya Business Center, Al Karama</a:t>
            </a:r>
          </a:p>
        </p:txBody>
      </p:sp>
      <p:sp>
        <p:nvSpPr>
          <p:cNvPr name="TextBox 36" id="36"/>
          <p:cNvSpPr txBox="true"/>
          <p:nvPr/>
        </p:nvSpPr>
        <p:spPr>
          <a:xfrm rot="0">
            <a:off x="1683797" y="5975322"/>
            <a:ext cx="4166008" cy="423718"/>
          </a:xfrm>
          <a:prstGeom prst="rect">
            <a:avLst/>
          </a:prstGeom>
        </p:spPr>
        <p:txBody>
          <a:bodyPr anchor="t" rtlCol="false" tIns="0" lIns="0" bIns="0" rIns="0">
            <a:spAutoFit/>
          </a:bodyPr>
          <a:lstStyle/>
          <a:p>
            <a:pPr algn="just">
              <a:lnSpc>
                <a:spcPts val="3420"/>
              </a:lnSpc>
              <a:spcBef>
                <a:spcPct val="0"/>
              </a:spcBef>
            </a:pPr>
            <a:r>
              <a:rPr lang="en-US" sz="2443">
                <a:solidFill>
                  <a:srgbClr val="FFFFFF"/>
                </a:solidFill>
                <a:latin typeface="Bricolage Grotesque"/>
                <a:ea typeface="Bricolage Grotesque"/>
                <a:cs typeface="Bricolage Grotesque"/>
                <a:sym typeface="Bricolage Grotesque"/>
              </a:rPr>
              <a:t>www.bookkeepingexpert.ae</a:t>
            </a:r>
          </a:p>
        </p:txBody>
      </p:sp>
    </p:spTree>
  </p:cSld>
  <p:clrMapOvr>
    <a:masterClrMapping/>
  </p:clrMapOvr>
  <p:transition spd="fast">
    <p:push dir="l"/>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568810" y="6586454"/>
            <a:ext cx="6300053" cy="3753851"/>
            <a:chOff x="0" y="0"/>
            <a:chExt cx="1023086" cy="609600"/>
          </a:xfrm>
        </p:grpSpPr>
        <p:sp>
          <p:nvSpPr>
            <p:cNvPr name="Freeform 3" id="3"/>
            <p:cNvSpPr/>
            <p:nvPr/>
          </p:nvSpPr>
          <p:spPr>
            <a:xfrm flipH="false" flipV="false" rot="0">
              <a:off x="10637" y="0"/>
              <a:ext cx="1001811" cy="609600"/>
            </a:xfrm>
            <a:custGeom>
              <a:avLst/>
              <a:gdLst/>
              <a:ahLst/>
              <a:cxnLst/>
              <a:rect r="r" b="b" t="t" l="l"/>
              <a:pathLst>
                <a:path h="609600" w="1001811">
                  <a:moveTo>
                    <a:pt x="230658" y="0"/>
                  </a:moveTo>
                  <a:lnTo>
                    <a:pt x="974354" y="0"/>
                  </a:lnTo>
                  <a:cubicBezTo>
                    <a:pt x="983180" y="0"/>
                    <a:pt x="991468" y="4243"/>
                    <a:pt x="996629" y="11403"/>
                  </a:cubicBezTo>
                  <a:cubicBezTo>
                    <a:pt x="1001789" y="18563"/>
                    <a:pt x="1003193" y="27767"/>
                    <a:pt x="1000402" y="36140"/>
                  </a:cubicBezTo>
                  <a:lnTo>
                    <a:pt x="821296" y="573460"/>
                  </a:lnTo>
                  <a:cubicBezTo>
                    <a:pt x="814102" y="595043"/>
                    <a:pt x="793904" y="609600"/>
                    <a:pt x="771154" y="609600"/>
                  </a:cubicBezTo>
                  <a:lnTo>
                    <a:pt x="27458" y="609600"/>
                  </a:lnTo>
                  <a:cubicBezTo>
                    <a:pt x="18632" y="609600"/>
                    <a:pt x="10344" y="605357"/>
                    <a:pt x="5183" y="598197"/>
                  </a:cubicBezTo>
                  <a:cubicBezTo>
                    <a:pt x="23" y="591037"/>
                    <a:pt x="-1381" y="581833"/>
                    <a:pt x="1410" y="573460"/>
                  </a:cubicBezTo>
                  <a:lnTo>
                    <a:pt x="180516" y="36140"/>
                  </a:lnTo>
                  <a:cubicBezTo>
                    <a:pt x="187710" y="14558"/>
                    <a:pt x="207908" y="0"/>
                    <a:pt x="230658" y="0"/>
                  </a:cubicBezTo>
                  <a:close/>
                </a:path>
              </a:pathLst>
            </a:custGeom>
            <a:solidFill>
              <a:srgbClr val="6BB9E3"/>
            </a:solidFill>
          </p:spPr>
        </p:sp>
        <p:sp>
          <p:nvSpPr>
            <p:cNvPr name="TextBox 4" id="4"/>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803961" y="7433228"/>
            <a:ext cx="7300618" cy="4350032"/>
            <a:chOff x="0" y="0"/>
            <a:chExt cx="1023086" cy="609600"/>
          </a:xfrm>
        </p:grpSpPr>
        <p:sp>
          <p:nvSpPr>
            <p:cNvPr name="Freeform 6" id="6"/>
            <p:cNvSpPr/>
            <p:nvPr/>
          </p:nvSpPr>
          <p:spPr>
            <a:xfrm flipH="false" flipV="false" rot="0">
              <a:off x="9180" y="0"/>
              <a:ext cx="1004727" cy="609600"/>
            </a:xfrm>
            <a:custGeom>
              <a:avLst/>
              <a:gdLst/>
              <a:ahLst/>
              <a:cxnLst/>
              <a:rect r="r" b="b" t="t" l="l"/>
              <a:pathLst>
                <a:path h="609600" w="1004727">
                  <a:moveTo>
                    <a:pt x="226894" y="0"/>
                  </a:moveTo>
                  <a:lnTo>
                    <a:pt x="981032" y="0"/>
                  </a:lnTo>
                  <a:cubicBezTo>
                    <a:pt x="988648" y="0"/>
                    <a:pt x="995801" y="3661"/>
                    <a:pt x="1000254" y="9840"/>
                  </a:cubicBezTo>
                  <a:cubicBezTo>
                    <a:pt x="1004707" y="16019"/>
                    <a:pt x="1005919" y="23961"/>
                    <a:pt x="1003510" y="31187"/>
                  </a:cubicBezTo>
                  <a:lnTo>
                    <a:pt x="821102" y="578413"/>
                  </a:lnTo>
                  <a:cubicBezTo>
                    <a:pt x="814893" y="597038"/>
                    <a:pt x="797464" y="609600"/>
                    <a:pt x="777832" y="609600"/>
                  </a:cubicBezTo>
                  <a:lnTo>
                    <a:pt x="23694" y="609600"/>
                  </a:lnTo>
                  <a:cubicBezTo>
                    <a:pt x="16078" y="609600"/>
                    <a:pt x="8926" y="605939"/>
                    <a:pt x="4472" y="599760"/>
                  </a:cubicBezTo>
                  <a:cubicBezTo>
                    <a:pt x="19" y="593581"/>
                    <a:pt x="-1193" y="585639"/>
                    <a:pt x="1216" y="578413"/>
                  </a:cubicBezTo>
                  <a:lnTo>
                    <a:pt x="183624" y="31187"/>
                  </a:lnTo>
                  <a:cubicBezTo>
                    <a:pt x="189833" y="12562"/>
                    <a:pt x="207262" y="0"/>
                    <a:pt x="226894" y="0"/>
                  </a:cubicBezTo>
                  <a:close/>
                </a:path>
              </a:pathLst>
            </a:custGeom>
            <a:solidFill>
              <a:srgbClr val="004684"/>
            </a:solidFill>
          </p:spPr>
        </p:sp>
        <p:sp>
          <p:nvSpPr>
            <p:cNvPr name="TextBox 7" id="7"/>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1090618" y="5143500"/>
            <a:ext cx="6639760" cy="663976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5359" t="0" r="-15359" b="0"/>
              </a:stretch>
            </a:blipFill>
            <a:ln w="180975" cap="sq">
              <a:solidFill>
                <a:srgbClr val="004684"/>
              </a:solidFill>
              <a:prstDash val="solid"/>
              <a:miter/>
            </a:ln>
          </p:spPr>
        </p:sp>
      </p:grpSp>
      <p:grpSp>
        <p:nvGrpSpPr>
          <p:cNvPr name="Group 10" id="10"/>
          <p:cNvGrpSpPr/>
          <p:nvPr/>
        </p:nvGrpSpPr>
        <p:grpSpPr>
          <a:xfrm rot="0">
            <a:off x="14410498" y="793468"/>
            <a:ext cx="7300618" cy="4350032"/>
            <a:chOff x="0" y="0"/>
            <a:chExt cx="1023086" cy="609600"/>
          </a:xfrm>
        </p:grpSpPr>
        <p:sp>
          <p:nvSpPr>
            <p:cNvPr name="Freeform 11" id="11"/>
            <p:cNvSpPr/>
            <p:nvPr/>
          </p:nvSpPr>
          <p:spPr>
            <a:xfrm flipH="false" flipV="false" rot="0">
              <a:off x="9180" y="0"/>
              <a:ext cx="1004727" cy="609600"/>
            </a:xfrm>
            <a:custGeom>
              <a:avLst/>
              <a:gdLst/>
              <a:ahLst/>
              <a:cxnLst/>
              <a:rect r="r" b="b" t="t" l="l"/>
              <a:pathLst>
                <a:path h="609600" w="1004727">
                  <a:moveTo>
                    <a:pt x="226894" y="0"/>
                  </a:moveTo>
                  <a:lnTo>
                    <a:pt x="981032" y="0"/>
                  </a:lnTo>
                  <a:cubicBezTo>
                    <a:pt x="988648" y="0"/>
                    <a:pt x="995801" y="3661"/>
                    <a:pt x="1000254" y="9840"/>
                  </a:cubicBezTo>
                  <a:cubicBezTo>
                    <a:pt x="1004707" y="16019"/>
                    <a:pt x="1005919" y="23961"/>
                    <a:pt x="1003510" y="31187"/>
                  </a:cubicBezTo>
                  <a:lnTo>
                    <a:pt x="821102" y="578413"/>
                  </a:lnTo>
                  <a:cubicBezTo>
                    <a:pt x="814893" y="597038"/>
                    <a:pt x="797464" y="609600"/>
                    <a:pt x="777832" y="609600"/>
                  </a:cubicBezTo>
                  <a:lnTo>
                    <a:pt x="23694" y="609600"/>
                  </a:lnTo>
                  <a:cubicBezTo>
                    <a:pt x="16078" y="609600"/>
                    <a:pt x="8926" y="605939"/>
                    <a:pt x="4472" y="599760"/>
                  </a:cubicBezTo>
                  <a:cubicBezTo>
                    <a:pt x="19" y="593581"/>
                    <a:pt x="-1193" y="585639"/>
                    <a:pt x="1216" y="578413"/>
                  </a:cubicBezTo>
                  <a:lnTo>
                    <a:pt x="183624" y="31187"/>
                  </a:lnTo>
                  <a:cubicBezTo>
                    <a:pt x="189833" y="12562"/>
                    <a:pt x="207262" y="0"/>
                    <a:pt x="226894" y="0"/>
                  </a:cubicBezTo>
                  <a:close/>
                </a:path>
              </a:pathLst>
            </a:custGeom>
            <a:solidFill>
              <a:srgbClr val="004684"/>
            </a:solidFill>
          </p:spPr>
        </p:sp>
        <p:sp>
          <p:nvSpPr>
            <p:cNvPr name="TextBox 12" id="12"/>
            <p:cNvSpPr txBox="true"/>
            <p:nvPr/>
          </p:nvSpPr>
          <p:spPr>
            <a:xfrm>
              <a:off x="101600" y="-38100"/>
              <a:ext cx="819886"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694782" y="4351361"/>
            <a:ext cx="12205399" cy="3614151"/>
            <a:chOff x="0" y="0"/>
            <a:chExt cx="2058689" cy="609600"/>
          </a:xfrm>
        </p:grpSpPr>
        <p:sp>
          <p:nvSpPr>
            <p:cNvPr name="Freeform 14" id="14"/>
            <p:cNvSpPr/>
            <p:nvPr/>
          </p:nvSpPr>
          <p:spPr>
            <a:xfrm flipH="false" flipV="false" rot="0">
              <a:off x="5491" y="0"/>
              <a:ext cx="2047707" cy="609600"/>
            </a:xfrm>
            <a:custGeom>
              <a:avLst/>
              <a:gdLst/>
              <a:ahLst/>
              <a:cxnLst/>
              <a:rect r="r" b="b" t="t" l="l"/>
              <a:pathLst>
                <a:path h="609600" w="2047707">
                  <a:moveTo>
                    <a:pt x="217372" y="0"/>
                  </a:moveTo>
                  <a:lnTo>
                    <a:pt x="2033534" y="0"/>
                  </a:lnTo>
                  <a:cubicBezTo>
                    <a:pt x="2038090" y="0"/>
                    <a:pt x="2042368" y="2190"/>
                    <a:pt x="2045032" y="5886"/>
                  </a:cubicBezTo>
                  <a:cubicBezTo>
                    <a:pt x="2047695" y="9581"/>
                    <a:pt x="2048420" y="14332"/>
                    <a:pt x="2046980" y="18654"/>
                  </a:cubicBezTo>
                  <a:lnTo>
                    <a:pt x="1856216" y="590946"/>
                  </a:lnTo>
                  <a:cubicBezTo>
                    <a:pt x="1852502" y="602086"/>
                    <a:pt x="1842077" y="609600"/>
                    <a:pt x="1830334" y="609600"/>
                  </a:cubicBezTo>
                  <a:lnTo>
                    <a:pt x="14172" y="609600"/>
                  </a:lnTo>
                  <a:cubicBezTo>
                    <a:pt x="9617" y="609600"/>
                    <a:pt x="5339" y="607410"/>
                    <a:pt x="2675" y="603714"/>
                  </a:cubicBezTo>
                  <a:cubicBezTo>
                    <a:pt x="11" y="600019"/>
                    <a:pt x="-714" y="595268"/>
                    <a:pt x="727" y="590946"/>
                  </a:cubicBezTo>
                  <a:lnTo>
                    <a:pt x="191491" y="18654"/>
                  </a:lnTo>
                  <a:cubicBezTo>
                    <a:pt x="195204" y="7514"/>
                    <a:pt x="205630" y="0"/>
                    <a:pt x="217372" y="0"/>
                  </a:cubicBezTo>
                  <a:close/>
                </a:path>
              </a:pathLst>
            </a:custGeom>
            <a:solidFill>
              <a:srgbClr val="004684"/>
            </a:solidFill>
          </p:spPr>
        </p:sp>
        <p:sp>
          <p:nvSpPr>
            <p:cNvPr name="TextBox 15" id="15"/>
            <p:cNvSpPr txBox="true"/>
            <p:nvPr/>
          </p:nvSpPr>
          <p:spPr>
            <a:xfrm>
              <a:off x="101600" y="-38100"/>
              <a:ext cx="1855489"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11090618" y="-1496260"/>
            <a:ext cx="6639760" cy="663976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t="0" r="-25046" b="0"/>
              </a:stretch>
            </a:blipFill>
            <a:ln w="180975" cap="sq">
              <a:solidFill>
                <a:srgbClr val="004684"/>
              </a:solidFill>
              <a:prstDash val="solid"/>
              <a:miter/>
            </a:ln>
          </p:spPr>
        </p:sp>
      </p:grpSp>
      <p:grpSp>
        <p:nvGrpSpPr>
          <p:cNvPr name="Group 18" id="18"/>
          <p:cNvGrpSpPr/>
          <p:nvPr/>
        </p:nvGrpSpPr>
        <p:grpSpPr>
          <a:xfrm rot="0">
            <a:off x="1000125" y="8860862"/>
            <a:ext cx="1021745" cy="671219"/>
            <a:chOff x="0" y="0"/>
            <a:chExt cx="927947" cy="609600"/>
          </a:xfrm>
        </p:grpSpPr>
        <p:sp>
          <p:nvSpPr>
            <p:cNvPr name="Freeform 19" id="19"/>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004684"/>
            </a:solidFill>
          </p:spPr>
        </p:sp>
        <p:sp>
          <p:nvSpPr>
            <p:cNvPr name="TextBox 20" id="20"/>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grpSp>
        <p:nvGrpSpPr>
          <p:cNvPr name="Group 21" id="21"/>
          <p:cNvGrpSpPr/>
          <p:nvPr/>
        </p:nvGrpSpPr>
        <p:grpSpPr>
          <a:xfrm rot="0">
            <a:off x="1962782" y="8860862"/>
            <a:ext cx="1021745" cy="671219"/>
            <a:chOff x="0" y="0"/>
            <a:chExt cx="927947" cy="609600"/>
          </a:xfrm>
        </p:grpSpPr>
        <p:sp>
          <p:nvSpPr>
            <p:cNvPr name="Freeform 22" id="22"/>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6BB9E3"/>
            </a:solidFill>
          </p:spPr>
        </p:sp>
        <p:sp>
          <p:nvSpPr>
            <p:cNvPr name="TextBox 23" id="23"/>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grpSp>
        <p:nvGrpSpPr>
          <p:cNvPr name="Group 24" id="24"/>
          <p:cNvGrpSpPr/>
          <p:nvPr/>
        </p:nvGrpSpPr>
        <p:grpSpPr>
          <a:xfrm rot="0">
            <a:off x="2925439" y="8860862"/>
            <a:ext cx="1021745" cy="671219"/>
            <a:chOff x="0" y="0"/>
            <a:chExt cx="927947" cy="609600"/>
          </a:xfrm>
        </p:grpSpPr>
        <p:sp>
          <p:nvSpPr>
            <p:cNvPr name="Freeform 25" id="25"/>
            <p:cNvSpPr/>
            <p:nvPr/>
          </p:nvSpPr>
          <p:spPr>
            <a:xfrm flipH="false" flipV="false" rot="0">
              <a:off x="46548" y="0"/>
              <a:ext cx="834852" cy="609600"/>
            </a:xfrm>
            <a:custGeom>
              <a:avLst/>
              <a:gdLst/>
              <a:ahLst/>
              <a:cxnLst/>
              <a:rect r="r" b="b" t="t" l="l"/>
              <a:pathLst>
                <a:path h="609600" w="834852">
                  <a:moveTo>
                    <a:pt x="323349" y="0"/>
                  </a:moveTo>
                  <a:lnTo>
                    <a:pt x="714702" y="0"/>
                  </a:lnTo>
                  <a:cubicBezTo>
                    <a:pt x="753323" y="0"/>
                    <a:pt x="789589" y="18566"/>
                    <a:pt x="812172" y="49897"/>
                  </a:cubicBezTo>
                  <a:cubicBezTo>
                    <a:pt x="834754" y="81227"/>
                    <a:pt x="840898" y="121504"/>
                    <a:pt x="828685" y="158143"/>
                  </a:cubicBezTo>
                  <a:lnTo>
                    <a:pt x="730914" y="451457"/>
                  </a:lnTo>
                  <a:cubicBezTo>
                    <a:pt x="699433" y="545898"/>
                    <a:pt x="611052" y="609600"/>
                    <a:pt x="511502" y="609600"/>
                  </a:cubicBezTo>
                  <a:lnTo>
                    <a:pt x="120149" y="609600"/>
                  </a:lnTo>
                  <a:cubicBezTo>
                    <a:pt x="81528" y="609600"/>
                    <a:pt x="45262" y="591034"/>
                    <a:pt x="22680" y="559703"/>
                  </a:cubicBezTo>
                  <a:cubicBezTo>
                    <a:pt x="98" y="528372"/>
                    <a:pt x="-6047" y="488096"/>
                    <a:pt x="6166" y="451457"/>
                  </a:cubicBezTo>
                  <a:lnTo>
                    <a:pt x="103938" y="158143"/>
                  </a:lnTo>
                  <a:cubicBezTo>
                    <a:pt x="135418" y="63702"/>
                    <a:pt x="223799" y="0"/>
                    <a:pt x="323349" y="0"/>
                  </a:cubicBezTo>
                  <a:close/>
                </a:path>
              </a:pathLst>
            </a:custGeom>
            <a:solidFill>
              <a:srgbClr val="004684"/>
            </a:solidFill>
          </p:spPr>
        </p:sp>
        <p:sp>
          <p:nvSpPr>
            <p:cNvPr name="TextBox 26" id="26"/>
            <p:cNvSpPr txBox="true"/>
            <p:nvPr/>
          </p:nvSpPr>
          <p:spPr>
            <a:xfrm>
              <a:off x="101600" y="-38100"/>
              <a:ext cx="724747" cy="647700"/>
            </a:xfrm>
            <a:prstGeom prst="rect">
              <a:avLst/>
            </a:prstGeom>
          </p:spPr>
          <p:txBody>
            <a:bodyPr anchor="ctr" rtlCol="false" tIns="36812" lIns="36812" bIns="36812" rIns="36812"/>
            <a:lstStyle/>
            <a:p>
              <a:pPr algn="ctr">
                <a:lnSpc>
                  <a:spcPts val="2659"/>
                </a:lnSpc>
                <a:spcBef>
                  <a:spcPct val="0"/>
                </a:spcBef>
              </a:pPr>
            </a:p>
          </p:txBody>
        </p:sp>
      </p:grpSp>
      <p:sp>
        <p:nvSpPr>
          <p:cNvPr name="Freeform 27" id="27"/>
          <p:cNvSpPr/>
          <p:nvPr/>
        </p:nvSpPr>
        <p:spPr>
          <a:xfrm flipH="false" flipV="false" rot="0">
            <a:off x="737253" y="261622"/>
            <a:ext cx="7656856" cy="1561999"/>
          </a:xfrm>
          <a:custGeom>
            <a:avLst/>
            <a:gdLst/>
            <a:ahLst/>
            <a:cxnLst/>
            <a:rect r="r" b="b" t="t" l="l"/>
            <a:pathLst>
              <a:path h="1561999" w="7656856">
                <a:moveTo>
                  <a:pt x="0" y="0"/>
                </a:moveTo>
                <a:lnTo>
                  <a:pt x="7656856" y="0"/>
                </a:lnTo>
                <a:lnTo>
                  <a:pt x="7656856" y="1561998"/>
                </a:lnTo>
                <a:lnTo>
                  <a:pt x="0" y="1561998"/>
                </a:lnTo>
                <a:lnTo>
                  <a:pt x="0" y="0"/>
                </a:lnTo>
                <a:close/>
              </a:path>
            </a:pathLst>
          </a:custGeom>
          <a:blipFill>
            <a:blip r:embed="rId4"/>
            <a:stretch>
              <a:fillRect l="0" t="0" r="0" b="0"/>
            </a:stretch>
          </a:blipFill>
        </p:spPr>
      </p:sp>
      <p:sp>
        <p:nvSpPr>
          <p:cNvPr name="TextBox 28" id="28"/>
          <p:cNvSpPr txBox="true"/>
          <p:nvPr/>
        </p:nvSpPr>
        <p:spPr>
          <a:xfrm rot="0">
            <a:off x="1328825" y="4194338"/>
            <a:ext cx="8756864" cy="2057681"/>
          </a:xfrm>
          <a:prstGeom prst="rect">
            <a:avLst/>
          </a:prstGeom>
        </p:spPr>
        <p:txBody>
          <a:bodyPr anchor="t" rtlCol="false" tIns="0" lIns="0" bIns="0" rIns="0">
            <a:spAutoFit/>
          </a:bodyPr>
          <a:lstStyle/>
          <a:p>
            <a:pPr algn="just">
              <a:lnSpc>
                <a:spcPts val="16978"/>
              </a:lnSpc>
              <a:spcBef>
                <a:spcPct val="0"/>
              </a:spcBef>
            </a:pPr>
            <a:r>
              <a:rPr lang="en-US" sz="12127">
                <a:solidFill>
                  <a:srgbClr val="FFFFFF"/>
                </a:solidFill>
                <a:latin typeface="Bricolage Grotesque"/>
                <a:ea typeface="Bricolage Grotesque"/>
                <a:cs typeface="Bricolage Grotesque"/>
                <a:sym typeface="Bricolage Grotesque"/>
              </a:rPr>
              <a:t>THANK YOU</a:t>
            </a:r>
          </a:p>
        </p:txBody>
      </p:sp>
      <p:sp>
        <p:nvSpPr>
          <p:cNvPr name="TextBox 29" id="29"/>
          <p:cNvSpPr txBox="true"/>
          <p:nvPr/>
        </p:nvSpPr>
        <p:spPr>
          <a:xfrm rot="0">
            <a:off x="1500615" y="6159801"/>
            <a:ext cx="8413285" cy="1273427"/>
          </a:xfrm>
          <a:prstGeom prst="rect">
            <a:avLst/>
          </a:prstGeom>
        </p:spPr>
        <p:txBody>
          <a:bodyPr anchor="t" rtlCol="false" tIns="0" lIns="0" bIns="0" rIns="0">
            <a:spAutoFit/>
          </a:bodyPr>
          <a:lstStyle/>
          <a:p>
            <a:pPr algn="just">
              <a:lnSpc>
                <a:spcPts val="10549"/>
              </a:lnSpc>
              <a:spcBef>
                <a:spcPct val="0"/>
              </a:spcBef>
            </a:pPr>
            <a:r>
              <a:rPr lang="en-US" sz="7535">
                <a:solidFill>
                  <a:srgbClr val="FFFFFF"/>
                </a:solidFill>
                <a:latin typeface="Bricolage Grotesque"/>
                <a:ea typeface="Bricolage Grotesque"/>
                <a:cs typeface="Bricolage Grotesque"/>
                <a:sym typeface="Bricolage Grotesque"/>
              </a:rPr>
              <a:t>For Your Attention</a:t>
            </a:r>
          </a:p>
        </p:txBody>
      </p:sp>
    </p:spTree>
  </p:cSld>
  <p:clrMapOvr>
    <a:masterClrMapping/>
  </p:clrMapOvr>
  <p:transition spd="fast">
    <p:push dir="l"/>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89319" y="-2025532"/>
            <a:ext cx="15295931" cy="3502987"/>
            <a:chOff x="0" y="0"/>
            <a:chExt cx="6652340" cy="1523481"/>
          </a:xfrm>
        </p:grpSpPr>
        <p:sp>
          <p:nvSpPr>
            <p:cNvPr name="Freeform 3" id="3"/>
            <p:cNvSpPr/>
            <p:nvPr/>
          </p:nvSpPr>
          <p:spPr>
            <a:xfrm flipH="false" flipV="false" rot="0">
              <a:off x="1954" y="0"/>
              <a:ext cx="6648433" cy="1523481"/>
            </a:xfrm>
            <a:custGeom>
              <a:avLst/>
              <a:gdLst/>
              <a:ahLst/>
              <a:cxnLst/>
              <a:rect r="r" b="b" t="t" l="l"/>
              <a:pathLst>
                <a:path h="1523481" w="6648433">
                  <a:moveTo>
                    <a:pt x="216936" y="0"/>
                  </a:moveTo>
                  <a:lnTo>
                    <a:pt x="6634696" y="0"/>
                  </a:lnTo>
                  <a:cubicBezTo>
                    <a:pt x="6638656" y="0"/>
                    <a:pt x="6642423" y="1709"/>
                    <a:pt x="6645032" y="4688"/>
                  </a:cubicBezTo>
                  <a:cubicBezTo>
                    <a:pt x="6647640" y="7668"/>
                    <a:pt x="6648835" y="11628"/>
                    <a:pt x="6648312" y="15553"/>
                  </a:cubicBezTo>
                  <a:lnTo>
                    <a:pt x="6449261" y="1507929"/>
                  </a:lnTo>
                  <a:cubicBezTo>
                    <a:pt x="6448073" y="1516832"/>
                    <a:pt x="6440478" y="1523481"/>
                    <a:pt x="6431496" y="1523481"/>
                  </a:cubicBezTo>
                  <a:lnTo>
                    <a:pt x="13736" y="1523481"/>
                  </a:lnTo>
                  <a:cubicBezTo>
                    <a:pt x="9777" y="1523481"/>
                    <a:pt x="6009" y="1521772"/>
                    <a:pt x="3401" y="1518793"/>
                  </a:cubicBezTo>
                  <a:cubicBezTo>
                    <a:pt x="793" y="1515814"/>
                    <a:pt x="-403" y="1511854"/>
                    <a:pt x="120" y="1507929"/>
                  </a:cubicBezTo>
                  <a:lnTo>
                    <a:pt x="199172" y="15553"/>
                  </a:lnTo>
                  <a:cubicBezTo>
                    <a:pt x="200359" y="6649"/>
                    <a:pt x="207954" y="0"/>
                    <a:pt x="216936" y="0"/>
                  </a:cubicBezTo>
                  <a:close/>
                </a:path>
              </a:pathLst>
            </a:custGeom>
            <a:solidFill>
              <a:srgbClr val="004684"/>
            </a:solidFill>
          </p:spPr>
        </p:sp>
        <p:sp>
          <p:nvSpPr>
            <p:cNvPr name="TextBox 4" id="4"/>
            <p:cNvSpPr txBox="true"/>
            <p:nvPr/>
          </p:nvSpPr>
          <p:spPr>
            <a:xfrm>
              <a:off x="101600" y="-38100"/>
              <a:ext cx="6449140" cy="1561581"/>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74900" y="399759"/>
            <a:ext cx="13007536" cy="712606"/>
          </a:xfrm>
          <a:prstGeom prst="rect">
            <a:avLst/>
          </a:prstGeom>
        </p:spPr>
        <p:txBody>
          <a:bodyPr anchor="t" rtlCol="false" tIns="0" lIns="0" bIns="0" rIns="0">
            <a:spAutoFit/>
          </a:bodyPr>
          <a:lstStyle/>
          <a:p>
            <a:pPr algn="l">
              <a:lnSpc>
                <a:spcPts val="5094"/>
              </a:lnSpc>
            </a:pPr>
            <a:r>
              <a:rPr lang="en-US" b="true" sz="5993" spc="-179">
                <a:solidFill>
                  <a:srgbClr val="FFFFFF"/>
                </a:solidFill>
                <a:latin typeface="Bricolage Grotesque Bold"/>
                <a:ea typeface="Bricolage Grotesque Bold"/>
                <a:cs typeface="Bricolage Grotesque Bold"/>
                <a:sym typeface="Bricolage Grotesque Bold"/>
              </a:rPr>
              <a:t>WELCOME TO BOOKKEEPING EXPERT</a:t>
            </a:r>
          </a:p>
        </p:txBody>
      </p:sp>
      <p:grpSp>
        <p:nvGrpSpPr>
          <p:cNvPr name="Group 6" id="6"/>
          <p:cNvGrpSpPr/>
          <p:nvPr/>
        </p:nvGrpSpPr>
        <p:grpSpPr>
          <a:xfrm rot="0">
            <a:off x="-3356596" y="2258505"/>
            <a:ext cx="15295931" cy="2884995"/>
            <a:chOff x="0" y="0"/>
            <a:chExt cx="6652340" cy="1254711"/>
          </a:xfrm>
        </p:grpSpPr>
        <p:sp>
          <p:nvSpPr>
            <p:cNvPr name="Freeform 7" id="7"/>
            <p:cNvSpPr/>
            <p:nvPr/>
          </p:nvSpPr>
          <p:spPr>
            <a:xfrm flipH="false" flipV="false" rot="0">
              <a:off x="2337" y="0"/>
              <a:ext cx="6647667" cy="1254711"/>
            </a:xfrm>
            <a:custGeom>
              <a:avLst/>
              <a:gdLst/>
              <a:ahLst/>
              <a:cxnLst/>
              <a:rect r="r" b="b" t="t" l="l"/>
              <a:pathLst>
                <a:path h="1254711" w="6647667">
                  <a:moveTo>
                    <a:pt x="216553" y="0"/>
                  </a:moveTo>
                  <a:lnTo>
                    <a:pt x="6634313" y="0"/>
                  </a:lnTo>
                  <a:cubicBezTo>
                    <a:pt x="6638227" y="0"/>
                    <a:pt x="6641945" y="1718"/>
                    <a:pt x="6644482" y="4699"/>
                  </a:cubicBezTo>
                  <a:cubicBezTo>
                    <a:pt x="6647020" y="7680"/>
                    <a:pt x="6648121" y="11624"/>
                    <a:pt x="6647495" y="15489"/>
                  </a:cubicBezTo>
                  <a:lnTo>
                    <a:pt x="6449312" y="1239222"/>
                  </a:lnTo>
                  <a:cubicBezTo>
                    <a:pt x="6447866" y="1248150"/>
                    <a:pt x="6440157" y="1254711"/>
                    <a:pt x="6431113" y="1254711"/>
                  </a:cubicBezTo>
                  <a:lnTo>
                    <a:pt x="13353" y="1254711"/>
                  </a:lnTo>
                  <a:cubicBezTo>
                    <a:pt x="9439" y="1254711"/>
                    <a:pt x="5721" y="1252993"/>
                    <a:pt x="3184" y="1250012"/>
                  </a:cubicBezTo>
                  <a:cubicBezTo>
                    <a:pt x="647" y="1247031"/>
                    <a:pt x="-454" y="1243086"/>
                    <a:pt x="171" y="1239222"/>
                  </a:cubicBezTo>
                  <a:lnTo>
                    <a:pt x="198355" y="15489"/>
                  </a:lnTo>
                  <a:cubicBezTo>
                    <a:pt x="199800" y="6561"/>
                    <a:pt x="207509" y="0"/>
                    <a:pt x="216553" y="0"/>
                  </a:cubicBezTo>
                  <a:close/>
                </a:path>
              </a:pathLst>
            </a:custGeom>
            <a:solidFill>
              <a:srgbClr val="004684"/>
            </a:solidFill>
          </p:spPr>
        </p:sp>
        <p:sp>
          <p:nvSpPr>
            <p:cNvPr name="TextBox 8" id="8"/>
            <p:cNvSpPr txBox="true"/>
            <p:nvPr/>
          </p:nvSpPr>
          <p:spPr>
            <a:xfrm>
              <a:off x="101600" y="-38100"/>
              <a:ext cx="6449140" cy="1292811"/>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1939336" y="433433"/>
            <a:ext cx="5405041" cy="4898927"/>
            <a:chOff x="0" y="0"/>
            <a:chExt cx="672579" cy="609600"/>
          </a:xfrm>
        </p:grpSpPr>
        <p:sp>
          <p:nvSpPr>
            <p:cNvPr name="Freeform 10" id="10"/>
            <p:cNvSpPr/>
            <p:nvPr/>
          </p:nvSpPr>
          <p:spPr>
            <a:xfrm flipH="false" flipV="false" rot="0">
              <a:off x="12399" y="0"/>
              <a:ext cx="647781" cy="609600"/>
            </a:xfrm>
            <a:custGeom>
              <a:avLst/>
              <a:gdLst/>
              <a:ahLst/>
              <a:cxnLst/>
              <a:rect r="r" b="b" t="t" l="l"/>
              <a:pathLst>
                <a:path h="609600" w="647781">
                  <a:moveTo>
                    <a:pt x="235204" y="0"/>
                  </a:moveTo>
                  <a:lnTo>
                    <a:pt x="615777" y="0"/>
                  </a:lnTo>
                  <a:cubicBezTo>
                    <a:pt x="626064" y="0"/>
                    <a:pt x="635724" y="4945"/>
                    <a:pt x="641740" y="13291"/>
                  </a:cubicBezTo>
                  <a:cubicBezTo>
                    <a:pt x="647755" y="21636"/>
                    <a:pt x="649391" y="32365"/>
                    <a:pt x="646138" y="42124"/>
                  </a:cubicBezTo>
                  <a:lnTo>
                    <a:pt x="471021" y="567476"/>
                  </a:lnTo>
                  <a:cubicBezTo>
                    <a:pt x="462636" y="592632"/>
                    <a:pt x="439094" y="609600"/>
                    <a:pt x="412577" y="609600"/>
                  </a:cubicBezTo>
                  <a:lnTo>
                    <a:pt x="32004" y="609600"/>
                  </a:lnTo>
                  <a:cubicBezTo>
                    <a:pt x="21716" y="609600"/>
                    <a:pt x="12056" y="604655"/>
                    <a:pt x="6041" y="596309"/>
                  </a:cubicBezTo>
                  <a:cubicBezTo>
                    <a:pt x="26" y="587964"/>
                    <a:pt x="-1611" y="577235"/>
                    <a:pt x="1642" y="567476"/>
                  </a:cubicBezTo>
                  <a:lnTo>
                    <a:pt x="176760" y="42124"/>
                  </a:lnTo>
                  <a:cubicBezTo>
                    <a:pt x="185145" y="16968"/>
                    <a:pt x="208687" y="0"/>
                    <a:pt x="235204" y="0"/>
                  </a:cubicBezTo>
                  <a:close/>
                </a:path>
              </a:pathLst>
            </a:custGeom>
            <a:solidFill>
              <a:srgbClr val="004684"/>
            </a:solidFill>
          </p:spPr>
        </p:sp>
        <p:sp>
          <p:nvSpPr>
            <p:cNvPr name="TextBox 11" id="11"/>
            <p:cNvSpPr txBox="true"/>
            <p:nvPr/>
          </p:nvSpPr>
          <p:spPr>
            <a:xfrm>
              <a:off x="101600" y="-38100"/>
              <a:ext cx="469379"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3388193" y="-1275058"/>
            <a:ext cx="12144574" cy="8162273"/>
            <a:chOff x="0" y="0"/>
            <a:chExt cx="907018" cy="609600"/>
          </a:xfrm>
        </p:grpSpPr>
        <p:sp>
          <p:nvSpPr>
            <p:cNvPr name="Freeform 13" id="13"/>
            <p:cNvSpPr/>
            <p:nvPr/>
          </p:nvSpPr>
          <p:spPr>
            <a:xfrm flipH="false" flipV="false" rot="0">
              <a:off x="5518" y="0"/>
              <a:ext cx="895982" cy="609600"/>
            </a:xfrm>
            <a:custGeom>
              <a:avLst/>
              <a:gdLst/>
              <a:ahLst/>
              <a:cxnLst/>
              <a:rect r="r" b="b" t="t" l="l"/>
              <a:pathLst>
                <a:path h="609600" w="895982">
                  <a:moveTo>
                    <a:pt x="217444" y="0"/>
                  </a:moveTo>
                  <a:lnTo>
                    <a:pt x="881739" y="0"/>
                  </a:lnTo>
                  <a:cubicBezTo>
                    <a:pt x="886317" y="0"/>
                    <a:pt x="890616" y="2201"/>
                    <a:pt x="893294" y="5915"/>
                  </a:cubicBezTo>
                  <a:cubicBezTo>
                    <a:pt x="895971" y="9629"/>
                    <a:pt x="896699" y="14404"/>
                    <a:pt x="895251" y="18748"/>
                  </a:cubicBezTo>
                  <a:lnTo>
                    <a:pt x="704550" y="590852"/>
                  </a:lnTo>
                  <a:cubicBezTo>
                    <a:pt x="700818" y="602048"/>
                    <a:pt x="690340" y="609600"/>
                    <a:pt x="678539" y="609600"/>
                  </a:cubicBezTo>
                  <a:lnTo>
                    <a:pt x="14244" y="609600"/>
                  </a:lnTo>
                  <a:cubicBezTo>
                    <a:pt x="9665" y="609600"/>
                    <a:pt x="5366" y="607399"/>
                    <a:pt x="2689" y="603685"/>
                  </a:cubicBezTo>
                  <a:cubicBezTo>
                    <a:pt x="12" y="599971"/>
                    <a:pt x="-717" y="595196"/>
                    <a:pt x="731" y="590852"/>
                  </a:cubicBezTo>
                  <a:lnTo>
                    <a:pt x="191433" y="18748"/>
                  </a:lnTo>
                  <a:cubicBezTo>
                    <a:pt x="195165" y="7552"/>
                    <a:pt x="205642" y="0"/>
                    <a:pt x="217444" y="0"/>
                  </a:cubicBezTo>
                  <a:close/>
                </a:path>
              </a:pathLst>
            </a:custGeom>
            <a:solidFill>
              <a:srgbClr val="6BB9E3"/>
            </a:solidFill>
          </p:spPr>
        </p:sp>
        <p:sp>
          <p:nvSpPr>
            <p:cNvPr name="TextBox 14" id="14"/>
            <p:cNvSpPr txBox="true"/>
            <p:nvPr/>
          </p:nvSpPr>
          <p:spPr>
            <a:xfrm>
              <a:off x="101600" y="-38100"/>
              <a:ext cx="703818"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12674673" y="9534158"/>
            <a:ext cx="15295931" cy="1095147"/>
            <a:chOff x="0" y="0"/>
            <a:chExt cx="6652340" cy="476289"/>
          </a:xfrm>
        </p:grpSpPr>
        <p:sp>
          <p:nvSpPr>
            <p:cNvPr name="Freeform 16" id="16"/>
            <p:cNvSpPr/>
            <p:nvPr/>
          </p:nvSpPr>
          <p:spPr>
            <a:xfrm flipH="false" flipV="false" rot="0">
              <a:off x="5326" y="0"/>
              <a:ext cx="6641689" cy="476289"/>
            </a:xfrm>
            <a:custGeom>
              <a:avLst/>
              <a:gdLst/>
              <a:ahLst/>
              <a:cxnLst/>
              <a:rect r="r" b="b" t="t" l="l"/>
              <a:pathLst>
                <a:path h="476289" w="6641689">
                  <a:moveTo>
                    <a:pt x="213564" y="0"/>
                  </a:moveTo>
                  <a:lnTo>
                    <a:pt x="6631324" y="0"/>
                  </a:lnTo>
                  <a:cubicBezTo>
                    <a:pt x="6634805" y="0"/>
                    <a:pt x="6638054" y="1747"/>
                    <a:pt x="6639972" y="4652"/>
                  </a:cubicBezTo>
                  <a:cubicBezTo>
                    <a:pt x="6641891" y="7556"/>
                    <a:pt x="6642223" y="11230"/>
                    <a:pt x="6640857" y="14432"/>
                  </a:cubicBezTo>
                  <a:lnTo>
                    <a:pt x="6449971" y="461857"/>
                  </a:lnTo>
                  <a:cubicBezTo>
                    <a:pt x="6446238" y="470610"/>
                    <a:pt x="6437640" y="476289"/>
                    <a:pt x="6428124" y="476289"/>
                  </a:cubicBezTo>
                  <a:lnTo>
                    <a:pt x="10364" y="476289"/>
                  </a:lnTo>
                  <a:cubicBezTo>
                    <a:pt x="6883" y="476289"/>
                    <a:pt x="3635" y="474542"/>
                    <a:pt x="1716" y="471637"/>
                  </a:cubicBezTo>
                  <a:cubicBezTo>
                    <a:pt x="-202" y="468733"/>
                    <a:pt x="-535" y="465059"/>
                    <a:pt x="831" y="461857"/>
                  </a:cubicBezTo>
                  <a:lnTo>
                    <a:pt x="191717" y="14432"/>
                  </a:lnTo>
                  <a:cubicBezTo>
                    <a:pt x="195451" y="5679"/>
                    <a:pt x="204049" y="0"/>
                    <a:pt x="213564" y="0"/>
                  </a:cubicBezTo>
                  <a:close/>
                </a:path>
              </a:pathLst>
            </a:custGeom>
            <a:solidFill>
              <a:srgbClr val="004684"/>
            </a:solidFill>
          </p:spPr>
        </p:sp>
        <p:sp>
          <p:nvSpPr>
            <p:cNvPr name="TextBox 17" id="17"/>
            <p:cNvSpPr txBox="true"/>
            <p:nvPr/>
          </p:nvSpPr>
          <p:spPr>
            <a:xfrm>
              <a:off x="101600" y="-38100"/>
              <a:ext cx="6449140" cy="514389"/>
            </a:xfrm>
            <a:prstGeom prst="rect">
              <a:avLst/>
            </a:prstGeom>
          </p:spPr>
          <p:txBody>
            <a:bodyPr anchor="ctr" rtlCol="false" tIns="50800" lIns="50800" bIns="50800" rIns="50800"/>
            <a:lstStyle/>
            <a:p>
              <a:pPr algn="ctr">
                <a:lnSpc>
                  <a:spcPts val="2659"/>
                </a:lnSpc>
                <a:spcBef>
                  <a:spcPct val="0"/>
                </a:spcBef>
              </a:pPr>
            </a:p>
          </p:txBody>
        </p:sp>
      </p:grpSp>
      <p:grpSp>
        <p:nvGrpSpPr>
          <p:cNvPr name="Group 18" id="18"/>
          <p:cNvGrpSpPr/>
          <p:nvPr/>
        </p:nvGrpSpPr>
        <p:grpSpPr>
          <a:xfrm rot="0">
            <a:off x="11946337" y="2874490"/>
            <a:ext cx="5767000" cy="576700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906" t="0" r="-24906" b="0"/>
              </a:stretch>
            </a:blipFill>
            <a:ln w="180975" cap="sq">
              <a:solidFill>
                <a:srgbClr val="004684"/>
              </a:solidFill>
              <a:prstDash val="solid"/>
              <a:miter/>
            </a:ln>
          </p:spPr>
        </p:sp>
      </p:grpSp>
      <p:grpSp>
        <p:nvGrpSpPr>
          <p:cNvPr name="Group 20" id="20"/>
          <p:cNvGrpSpPr/>
          <p:nvPr/>
        </p:nvGrpSpPr>
        <p:grpSpPr>
          <a:xfrm rot="0">
            <a:off x="-3356596" y="5444718"/>
            <a:ext cx="15295931" cy="3502987"/>
            <a:chOff x="0" y="0"/>
            <a:chExt cx="6652340" cy="1523481"/>
          </a:xfrm>
        </p:grpSpPr>
        <p:sp>
          <p:nvSpPr>
            <p:cNvPr name="Freeform 21" id="21"/>
            <p:cNvSpPr/>
            <p:nvPr/>
          </p:nvSpPr>
          <p:spPr>
            <a:xfrm flipH="false" flipV="false" rot="0">
              <a:off x="1954" y="0"/>
              <a:ext cx="6648433" cy="1523481"/>
            </a:xfrm>
            <a:custGeom>
              <a:avLst/>
              <a:gdLst/>
              <a:ahLst/>
              <a:cxnLst/>
              <a:rect r="r" b="b" t="t" l="l"/>
              <a:pathLst>
                <a:path h="1523481" w="6648433">
                  <a:moveTo>
                    <a:pt x="216936" y="0"/>
                  </a:moveTo>
                  <a:lnTo>
                    <a:pt x="6634696" y="0"/>
                  </a:lnTo>
                  <a:cubicBezTo>
                    <a:pt x="6638656" y="0"/>
                    <a:pt x="6642423" y="1709"/>
                    <a:pt x="6645032" y="4688"/>
                  </a:cubicBezTo>
                  <a:cubicBezTo>
                    <a:pt x="6647640" y="7668"/>
                    <a:pt x="6648835" y="11628"/>
                    <a:pt x="6648312" y="15553"/>
                  </a:cubicBezTo>
                  <a:lnTo>
                    <a:pt x="6449261" y="1507929"/>
                  </a:lnTo>
                  <a:cubicBezTo>
                    <a:pt x="6448073" y="1516832"/>
                    <a:pt x="6440478" y="1523481"/>
                    <a:pt x="6431496" y="1523481"/>
                  </a:cubicBezTo>
                  <a:lnTo>
                    <a:pt x="13736" y="1523481"/>
                  </a:lnTo>
                  <a:cubicBezTo>
                    <a:pt x="9777" y="1523481"/>
                    <a:pt x="6009" y="1521772"/>
                    <a:pt x="3401" y="1518793"/>
                  </a:cubicBezTo>
                  <a:cubicBezTo>
                    <a:pt x="793" y="1515814"/>
                    <a:pt x="-403" y="1511854"/>
                    <a:pt x="120" y="1507929"/>
                  </a:cubicBezTo>
                  <a:lnTo>
                    <a:pt x="199172" y="15553"/>
                  </a:lnTo>
                  <a:cubicBezTo>
                    <a:pt x="200359" y="6649"/>
                    <a:pt x="207954" y="0"/>
                    <a:pt x="216936" y="0"/>
                  </a:cubicBezTo>
                  <a:close/>
                </a:path>
              </a:pathLst>
            </a:custGeom>
            <a:solidFill>
              <a:srgbClr val="004684"/>
            </a:solidFill>
          </p:spPr>
        </p:sp>
        <p:sp>
          <p:nvSpPr>
            <p:cNvPr name="TextBox 22" id="22"/>
            <p:cNvSpPr txBox="true"/>
            <p:nvPr/>
          </p:nvSpPr>
          <p:spPr>
            <a:xfrm>
              <a:off x="101600" y="-38100"/>
              <a:ext cx="6449140" cy="1561581"/>
            </a:xfrm>
            <a:prstGeom prst="rect">
              <a:avLst/>
            </a:prstGeom>
          </p:spPr>
          <p:txBody>
            <a:bodyPr anchor="ctr" rtlCol="false" tIns="50800" lIns="50800" bIns="50800" rIns="50800"/>
            <a:lstStyle/>
            <a:p>
              <a:pPr algn="ctr">
                <a:lnSpc>
                  <a:spcPts val="2659"/>
                </a:lnSpc>
                <a:spcBef>
                  <a:spcPct val="0"/>
                </a:spcBef>
              </a:pPr>
            </a:p>
          </p:txBody>
        </p:sp>
      </p:grpSp>
      <p:sp>
        <p:nvSpPr>
          <p:cNvPr name="TextBox 23" id="23"/>
          <p:cNvSpPr txBox="true"/>
          <p:nvPr/>
        </p:nvSpPr>
        <p:spPr>
          <a:xfrm rot="0">
            <a:off x="174900" y="2280505"/>
            <a:ext cx="11346767" cy="2799570"/>
          </a:xfrm>
          <a:prstGeom prst="rect">
            <a:avLst/>
          </a:prstGeom>
        </p:spPr>
        <p:txBody>
          <a:bodyPr anchor="t" rtlCol="false" tIns="0" lIns="0" bIns="0" rIns="0">
            <a:spAutoFit/>
          </a:bodyPr>
          <a:lstStyle/>
          <a:p>
            <a:pPr algn="just">
              <a:lnSpc>
                <a:spcPts val="3730"/>
              </a:lnSpc>
            </a:pPr>
            <a:r>
              <a:rPr lang="en-US" sz="3109" spc="-62">
                <a:solidFill>
                  <a:srgbClr val="FFFFFF"/>
                </a:solidFill>
                <a:latin typeface="Bricolage Grotesque"/>
                <a:ea typeface="Bricolage Grotesque"/>
                <a:cs typeface="Bricolage Grotesque"/>
                <a:sym typeface="Bricolage Grotesque"/>
              </a:rPr>
              <a:t>Bookkeeping Expert is a trusted bookkeeping and accounting services firm based in Dubai, United Arab Emirates. With over a decade of experience helping businesses across various industries, Bookkeeping Expert delivers tailored financial solutions designed to support growth, compliance, and profitability in today’s dynamic market. </a:t>
            </a:r>
          </a:p>
        </p:txBody>
      </p:sp>
      <p:sp>
        <p:nvSpPr>
          <p:cNvPr name="TextBox 24" id="24"/>
          <p:cNvSpPr txBox="true"/>
          <p:nvPr/>
        </p:nvSpPr>
        <p:spPr>
          <a:xfrm rot="0">
            <a:off x="13606612" y="9725608"/>
            <a:ext cx="3951924" cy="356124"/>
          </a:xfrm>
          <a:prstGeom prst="rect">
            <a:avLst/>
          </a:prstGeom>
        </p:spPr>
        <p:txBody>
          <a:bodyPr anchor="t" rtlCol="false" tIns="0" lIns="0" bIns="0" rIns="0">
            <a:spAutoFit/>
          </a:bodyPr>
          <a:lstStyle/>
          <a:p>
            <a:pPr algn="just">
              <a:lnSpc>
                <a:spcPts val="2857"/>
              </a:lnSpc>
            </a:pPr>
            <a:r>
              <a:rPr lang="en-US" sz="2381" spc="-47">
                <a:solidFill>
                  <a:srgbClr val="FFFFFF"/>
                </a:solidFill>
                <a:latin typeface="Bricolage Grotesque"/>
                <a:ea typeface="Bricolage Grotesque"/>
                <a:cs typeface="Bricolage Grotesque"/>
                <a:sym typeface="Bricolage Grotesque"/>
              </a:rPr>
              <a:t>www.bookkeepingexpert.ae</a:t>
            </a:r>
          </a:p>
        </p:txBody>
      </p:sp>
      <p:sp>
        <p:nvSpPr>
          <p:cNvPr name="TextBox 25" id="25"/>
          <p:cNvSpPr txBox="true"/>
          <p:nvPr/>
        </p:nvSpPr>
        <p:spPr>
          <a:xfrm rot="0">
            <a:off x="174900" y="5482667"/>
            <a:ext cx="11346767" cy="3264578"/>
          </a:xfrm>
          <a:prstGeom prst="rect">
            <a:avLst/>
          </a:prstGeom>
        </p:spPr>
        <p:txBody>
          <a:bodyPr anchor="t" rtlCol="false" tIns="0" lIns="0" bIns="0" rIns="0">
            <a:spAutoFit/>
          </a:bodyPr>
          <a:lstStyle/>
          <a:p>
            <a:pPr algn="just">
              <a:lnSpc>
                <a:spcPts val="3730"/>
              </a:lnSpc>
            </a:pPr>
            <a:r>
              <a:rPr lang="en-US" sz="3109" spc="-62">
                <a:solidFill>
                  <a:srgbClr val="FFFFFF"/>
                </a:solidFill>
                <a:latin typeface="Bricolage Grotesque"/>
                <a:ea typeface="Bricolage Grotesque"/>
                <a:cs typeface="Bricolage Grotesque"/>
                <a:sym typeface="Bricolage Grotesque"/>
              </a:rPr>
              <a:t>At the core of Bookkeeping Expert is a team of highly experienced accountants, tax consultants, and auditors who combine deep technical knowledge with practical business insight. They work closely with clients — from small startups to large corporations — to streamline financial operations, ensure regulatory compliance, and provide clear, actionable financial reporting.</a:t>
            </a:r>
          </a:p>
        </p:txBody>
      </p:sp>
    </p:spTree>
  </p:cSld>
  <p:clrMapOvr>
    <a:masterClrMapping/>
  </p:clrMapOvr>
  <p:transition spd="fast">
    <p:push dir="l"/>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221" y="0"/>
            <a:ext cx="18500163" cy="10287000"/>
          </a:xfrm>
          <a:custGeom>
            <a:avLst/>
            <a:gdLst/>
            <a:ahLst/>
            <a:cxnLst/>
            <a:rect r="r" b="b" t="t" l="l"/>
            <a:pathLst>
              <a:path h="10287000" w="18500163">
                <a:moveTo>
                  <a:pt x="0" y="0"/>
                </a:moveTo>
                <a:lnTo>
                  <a:pt x="18500163" y="0"/>
                </a:lnTo>
                <a:lnTo>
                  <a:pt x="18500163" y="10287000"/>
                </a:lnTo>
                <a:lnTo>
                  <a:pt x="0" y="10287000"/>
                </a:lnTo>
                <a:lnTo>
                  <a:pt x="0" y="0"/>
                </a:lnTo>
                <a:close/>
              </a:path>
            </a:pathLst>
          </a:custGeom>
          <a:blipFill>
            <a:blip r:embed="rId2">
              <a:alphaModFix amt="21999"/>
            </a:blip>
            <a:stretch>
              <a:fillRect l="0" t="-10021" r="0" b="-10021"/>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335499" y="-5353423"/>
            <a:ext cx="7389757" cy="9419867"/>
            <a:chOff x="0" y="0"/>
            <a:chExt cx="478223" cy="609600"/>
          </a:xfrm>
        </p:grpSpPr>
        <p:sp>
          <p:nvSpPr>
            <p:cNvPr name="Freeform 7" id="7"/>
            <p:cNvSpPr/>
            <p:nvPr/>
          </p:nvSpPr>
          <p:spPr>
            <a:xfrm flipH="false" flipV="false" rot="0">
              <a:off x="9069" y="0"/>
              <a:ext cx="460085" cy="609600"/>
            </a:xfrm>
            <a:custGeom>
              <a:avLst/>
              <a:gdLst/>
              <a:ahLst/>
              <a:cxnLst/>
              <a:rect r="r" b="b" t="t" l="l"/>
              <a:pathLst>
                <a:path h="609600" w="460085">
                  <a:moveTo>
                    <a:pt x="226608" y="0"/>
                  </a:moveTo>
                  <a:lnTo>
                    <a:pt x="436677" y="0"/>
                  </a:lnTo>
                  <a:cubicBezTo>
                    <a:pt x="444201" y="0"/>
                    <a:pt x="451267" y="3617"/>
                    <a:pt x="455666" y="9721"/>
                  </a:cubicBezTo>
                  <a:cubicBezTo>
                    <a:pt x="460066" y="15825"/>
                    <a:pt x="461263" y="23672"/>
                    <a:pt x="458884" y="30811"/>
                  </a:cubicBezTo>
                  <a:lnTo>
                    <a:pt x="276224" y="578789"/>
                  </a:lnTo>
                  <a:cubicBezTo>
                    <a:pt x="270091" y="597189"/>
                    <a:pt x="252872" y="609600"/>
                    <a:pt x="233477" y="609600"/>
                  </a:cubicBezTo>
                  <a:lnTo>
                    <a:pt x="23408" y="609600"/>
                  </a:lnTo>
                  <a:cubicBezTo>
                    <a:pt x="15884" y="609600"/>
                    <a:pt x="8818" y="605983"/>
                    <a:pt x="4418" y="599879"/>
                  </a:cubicBezTo>
                  <a:cubicBezTo>
                    <a:pt x="19" y="593775"/>
                    <a:pt x="-1178" y="585928"/>
                    <a:pt x="1201" y="578789"/>
                  </a:cubicBezTo>
                  <a:lnTo>
                    <a:pt x="183861" y="30811"/>
                  </a:lnTo>
                  <a:cubicBezTo>
                    <a:pt x="189994" y="12411"/>
                    <a:pt x="207213" y="0"/>
                    <a:pt x="226608"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9" id="19"/>
          <p:cNvGrpSpPr/>
          <p:nvPr/>
        </p:nvGrpSpPr>
        <p:grpSpPr>
          <a:xfrm rot="0">
            <a:off x="1000125" y="2057400"/>
            <a:ext cx="3689318" cy="529494"/>
            <a:chOff x="0" y="0"/>
            <a:chExt cx="971672" cy="139455"/>
          </a:xfrm>
        </p:grpSpPr>
        <p:sp>
          <p:nvSpPr>
            <p:cNvPr name="Freeform 20" id="20"/>
            <p:cNvSpPr/>
            <p:nvPr/>
          </p:nvSpPr>
          <p:spPr>
            <a:xfrm flipH="false" flipV="false" rot="0">
              <a:off x="0" y="0"/>
              <a:ext cx="971672" cy="139455"/>
            </a:xfrm>
            <a:custGeom>
              <a:avLst/>
              <a:gdLst/>
              <a:ahLst/>
              <a:cxnLst/>
              <a:rect r="r" b="b" t="t" l="l"/>
              <a:pathLst>
                <a:path h="139455" w="971672">
                  <a:moveTo>
                    <a:pt x="29379" y="0"/>
                  </a:moveTo>
                  <a:lnTo>
                    <a:pt x="942294" y="0"/>
                  </a:lnTo>
                  <a:cubicBezTo>
                    <a:pt x="950085" y="0"/>
                    <a:pt x="957558" y="3095"/>
                    <a:pt x="963067" y="8605"/>
                  </a:cubicBezTo>
                  <a:cubicBezTo>
                    <a:pt x="968577" y="14114"/>
                    <a:pt x="971672" y="21587"/>
                    <a:pt x="971672" y="29379"/>
                  </a:cubicBezTo>
                  <a:lnTo>
                    <a:pt x="971672" y="110077"/>
                  </a:lnTo>
                  <a:cubicBezTo>
                    <a:pt x="971672" y="126302"/>
                    <a:pt x="958519" y="139455"/>
                    <a:pt x="942294" y="139455"/>
                  </a:cubicBezTo>
                  <a:lnTo>
                    <a:pt x="29379" y="139455"/>
                  </a:lnTo>
                  <a:cubicBezTo>
                    <a:pt x="21587" y="139455"/>
                    <a:pt x="14114" y="136360"/>
                    <a:pt x="8605" y="130851"/>
                  </a:cubicBezTo>
                  <a:cubicBezTo>
                    <a:pt x="3095" y="125341"/>
                    <a:pt x="0" y="117868"/>
                    <a:pt x="0" y="110077"/>
                  </a:cubicBezTo>
                  <a:lnTo>
                    <a:pt x="0" y="29379"/>
                  </a:lnTo>
                  <a:cubicBezTo>
                    <a:pt x="0" y="21587"/>
                    <a:pt x="3095" y="14114"/>
                    <a:pt x="8605" y="8605"/>
                  </a:cubicBezTo>
                  <a:cubicBezTo>
                    <a:pt x="14114" y="3095"/>
                    <a:pt x="21587" y="0"/>
                    <a:pt x="29379" y="0"/>
                  </a:cubicBezTo>
                  <a:close/>
                </a:path>
              </a:pathLst>
            </a:custGeom>
            <a:solidFill>
              <a:srgbClr val="004684"/>
            </a:solidFill>
          </p:spPr>
        </p:sp>
        <p:sp>
          <p:nvSpPr>
            <p:cNvPr name="TextBox 21" id="21"/>
            <p:cNvSpPr txBox="true"/>
            <p:nvPr/>
          </p:nvSpPr>
          <p:spPr>
            <a:xfrm>
              <a:off x="0" y="-38100"/>
              <a:ext cx="971672" cy="177555"/>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1028700" y="3354231"/>
            <a:ext cx="3689318" cy="529494"/>
            <a:chOff x="0" y="0"/>
            <a:chExt cx="971672" cy="139455"/>
          </a:xfrm>
        </p:grpSpPr>
        <p:sp>
          <p:nvSpPr>
            <p:cNvPr name="Freeform 23" id="23"/>
            <p:cNvSpPr/>
            <p:nvPr/>
          </p:nvSpPr>
          <p:spPr>
            <a:xfrm flipH="false" flipV="false" rot="0">
              <a:off x="0" y="0"/>
              <a:ext cx="971672" cy="139455"/>
            </a:xfrm>
            <a:custGeom>
              <a:avLst/>
              <a:gdLst/>
              <a:ahLst/>
              <a:cxnLst/>
              <a:rect r="r" b="b" t="t" l="l"/>
              <a:pathLst>
                <a:path h="139455" w="971672">
                  <a:moveTo>
                    <a:pt x="29379" y="0"/>
                  </a:moveTo>
                  <a:lnTo>
                    <a:pt x="942294" y="0"/>
                  </a:lnTo>
                  <a:cubicBezTo>
                    <a:pt x="950085" y="0"/>
                    <a:pt x="957558" y="3095"/>
                    <a:pt x="963067" y="8605"/>
                  </a:cubicBezTo>
                  <a:cubicBezTo>
                    <a:pt x="968577" y="14114"/>
                    <a:pt x="971672" y="21587"/>
                    <a:pt x="971672" y="29379"/>
                  </a:cubicBezTo>
                  <a:lnTo>
                    <a:pt x="971672" y="110077"/>
                  </a:lnTo>
                  <a:cubicBezTo>
                    <a:pt x="971672" y="126302"/>
                    <a:pt x="958519" y="139455"/>
                    <a:pt x="942294" y="139455"/>
                  </a:cubicBezTo>
                  <a:lnTo>
                    <a:pt x="29379" y="139455"/>
                  </a:lnTo>
                  <a:cubicBezTo>
                    <a:pt x="21587" y="139455"/>
                    <a:pt x="14114" y="136360"/>
                    <a:pt x="8605" y="130851"/>
                  </a:cubicBezTo>
                  <a:cubicBezTo>
                    <a:pt x="3095" y="125341"/>
                    <a:pt x="0" y="117868"/>
                    <a:pt x="0" y="110077"/>
                  </a:cubicBezTo>
                  <a:lnTo>
                    <a:pt x="0" y="29379"/>
                  </a:lnTo>
                  <a:cubicBezTo>
                    <a:pt x="0" y="21587"/>
                    <a:pt x="3095" y="14114"/>
                    <a:pt x="8605" y="8605"/>
                  </a:cubicBezTo>
                  <a:cubicBezTo>
                    <a:pt x="14114" y="3095"/>
                    <a:pt x="21587" y="0"/>
                    <a:pt x="29379" y="0"/>
                  </a:cubicBezTo>
                  <a:close/>
                </a:path>
              </a:pathLst>
            </a:custGeom>
            <a:solidFill>
              <a:srgbClr val="004684"/>
            </a:solidFill>
          </p:spPr>
        </p:sp>
        <p:sp>
          <p:nvSpPr>
            <p:cNvPr name="TextBox 24" id="24"/>
            <p:cNvSpPr txBox="true"/>
            <p:nvPr/>
          </p:nvSpPr>
          <p:spPr>
            <a:xfrm>
              <a:off x="0" y="-38100"/>
              <a:ext cx="971672" cy="177555"/>
            </a:xfrm>
            <a:prstGeom prst="rect">
              <a:avLst/>
            </a:prstGeom>
          </p:spPr>
          <p:txBody>
            <a:bodyPr anchor="ctr" rtlCol="false" tIns="50800" lIns="50800" bIns="50800" rIns="50800"/>
            <a:lstStyle/>
            <a:p>
              <a:pPr algn="ctr">
                <a:lnSpc>
                  <a:spcPts val="2659"/>
                </a:lnSpc>
              </a:pPr>
            </a:p>
          </p:txBody>
        </p:sp>
      </p:grpSp>
      <p:grpSp>
        <p:nvGrpSpPr>
          <p:cNvPr name="Group 25" id="25"/>
          <p:cNvGrpSpPr/>
          <p:nvPr/>
        </p:nvGrpSpPr>
        <p:grpSpPr>
          <a:xfrm rot="0">
            <a:off x="1028700" y="4614006"/>
            <a:ext cx="3689318" cy="529494"/>
            <a:chOff x="0" y="0"/>
            <a:chExt cx="971672" cy="139455"/>
          </a:xfrm>
        </p:grpSpPr>
        <p:sp>
          <p:nvSpPr>
            <p:cNvPr name="Freeform 26" id="26"/>
            <p:cNvSpPr/>
            <p:nvPr/>
          </p:nvSpPr>
          <p:spPr>
            <a:xfrm flipH="false" flipV="false" rot="0">
              <a:off x="0" y="0"/>
              <a:ext cx="971672" cy="139455"/>
            </a:xfrm>
            <a:custGeom>
              <a:avLst/>
              <a:gdLst/>
              <a:ahLst/>
              <a:cxnLst/>
              <a:rect r="r" b="b" t="t" l="l"/>
              <a:pathLst>
                <a:path h="139455" w="971672">
                  <a:moveTo>
                    <a:pt x="29379" y="0"/>
                  </a:moveTo>
                  <a:lnTo>
                    <a:pt x="942294" y="0"/>
                  </a:lnTo>
                  <a:cubicBezTo>
                    <a:pt x="950085" y="0"/>
                    <a:pt x="957558" y="3095"/>
                    <a:pt x="963067" y="8605"/>
                  </a:cubicBezTo>
                  <a:cubicBezTo>
                    <a:pt x="968577" y="14114"/>
                    <a:pt x="971672" y="21587"/>
                    <a:pt x="971672" y="29379"/>
                  </a:cubicBezTo>
                  <a:lnTo>
                    <a:pt x="971672" y="110077"/>
                  </a:lnTo>
                  <a:cubicBezTo>
                    <a:pt x="971672" y="126302"/>
                    <a:pt x="958519" y="139455"/>
                    <a:pt x="942294" y="139455"/>
                  </a:cubicBezTo>
                  <a:lnTo>
                    <a:pt x="29379" y="139455"/>
                  </a:lnTo>
                  <a:cubicBezTo>
                    <a:pt x="21587" y="139455"/>
                    <a:pt x="14114" y="136360"/>
                    <a:pt x="8605" y="130851"/>
                  </a:cubicBezTo>
                  <a:cubicBezTo>
                    <a:pt x="3095" y="125341"/>
                    <a:pt x="0" y="117868"/>
                    <a:pt x="0" y="110077"/>
                  </a:cubicBezTo>
                  <a:lnTo>
                    <a:pt x="0" y="29379"/>
                  </a:lnTo>
                  <a:cubicBezTo>
                    <a:pt x="0" y="21587"/>
                    <a:pt x="3095" y="14114"/>
                    <a:pt x="8605" y="8605"/>
                  </a:cubicBezTo>
                  <a:cubicBezTo>
                    <a:pt x="14114" y="3095"/>
                    <a:pt x="21587" y="0"/>
                    <a:pt x="29379" y="0"/>
                  </a:cubicBezTo>
                  <a:close/>
                </a:path>
              </a:pathLst>
            </a:custGeom>
            <a:solidFill>
              <a:srgbClr val="004684"/>
            </a:solidFill>
          </p:spPr>
        </p:sp>
        <p:sp>
          <p:nvSpPr>
            <p:cNvPr name="TextBox 27" id="27"/>
            <p:cNvSpPr txBox="true"/>
            <p:nvPr/>
          </p:nvSpPr>
          <p:spPr>
            <a:xfrm>
              <a:off x="0" y="-38100"/>
              <a:ext cx="971672" cy="177555"/>
            </a:xfrm>
            <a:prstGeom prst="rect">
              <a:avLst/>
            </a:prstGeom>
          </p:spPr>
          <p:txBody>
            <a:bodyPr anchor="ctr" rtlCol="false" tIns="50800" lIns="50800" bIns="50800" rIns="50800"/>
            <a:lstStyle/>
            <a:p>
              <a:pPr algn="ctr">
                <a:lnSpc>
                  <a:spcPts val="2659"/>
                </a:lnSpc>
              </a:pPr>
            </a:p>
          </p:txBody>
        </p:sp>
      </p:grpSp>
      <p:grpSp>
        <p:nvGrpSpPr>
          <p:cNvPr name="Group 28" id="28"/>
          <p:cNvGrpSpPr/>
          <p:nvPr/>
        </p:nvGrpSpPr>
        <p:grpSpPr>
          <a:xfrm rot="0">
            <a:off x="1028700" y="5876925"/>
            <a:ext cx="3689318" cy="529494"/>
            <a:chOff x="0" y="0"/>
            <a:chExt cx="971672" cy="139455"/>
          </a:xfrm>
        </p:grpSpPr>
        <p:sp>
          <p:nvSpPr>
            <p:cNvPr name="Freeform 29" id="29"/>
            <p:cNvSpPr/>
            <p:nvPr/>
          </p:nvSpPr>
          <p:spPr>
            <a:xfrm flipH="false" flipV="false" rot="0">
              <a:off x="0" y="0"/>
              <a:ext cx="971672" cy="139455"/>
            </a:xfrm>
            <a:custGeom>
              <a:avLst/>
              <a:gdLst/>
              <a:ahLst/>
              <a:cxnLst/>
              <a:rect r="r" b="b" t="t" l="l"/>
              <a:pathLst>
                <a:path h="139455" w="971672">
                  <a:moveTo>
                    <a:pt x="29379" y="0"/>
                  </a:moveTo>
                  <a:lnTo>
                    <a:pt x="942294" y="0"/>
                  </a:lnTo>
                  <a:cubicBezTo>
                    <a:pt x="950085" y="0"/>
                    <a:pt x="957558" y="3095"/>
                    <a:pt x="963067" y="8605"/>
                  </a:cubicBezTo>
                  <a:cubicBezTo>
                    <a:pt x="968577" y="14114"/>
                    <a:pt x="971672" y="21587"/>
                    <a:pt x="971672" y="29379"/>
                  </a:cubicBezTo>
                  <a:lnTo>
                    <a:pt x="971672" y="110077"/>
                  </a:lnTo>
                  <a:cubicBezTo>
                    <a:pt x="971672" y="126302"/>
                    <a:pt x="958519" y="139455"/>
                    <a:pt x="942294" y="139455"/>
                  </a:cubicBezTo>
                  <a:lnTo>
                    <a:pt x="29379" y="139455"/>
                  </a:lnTo>
                  <a:cubicBezTo>
                    <a:pt x="21587" y="139455"/>
                    <a:pt x="14114" y="136360"/>
                    <a:pt x="8605" y="130851"/>
                  </a:cubicBezTo>
                  <a:cubicBezTo>
                    <a:pt x="3095" y="125341"/>
                    <a:pt x="0" y="117868"/>
                    <a:pt x="0" y="110077"/>
                  </a:cubicBezTo>
                  <a:lnTo>
                    <a:pt x="0" y="29379"/>
                  </a:lnTo>
                  <a:cubicBezTo>
                    <a:pt x="0" y="21587"/>
                    <a:pt x="3095" y="14114"/>
                    <a:pt x="8605" y="8605"/>
                  </a:cubicBezTo>
                  <a:cubicBezTo>
                    <a:pt x="14114" y="3095"/>
                    <a:pt x="21587" y="0"/>
                    <a:pt x="29379" y="0"/>
                  </a:cubicBezTo>
                  <a:close/>
                </a:path>
              </a:pathLst>
            </a:custGeom>
            <a:solidFill>
              <a:srgbClr val="004684"/>
            </a:solidFill>
          </p:spPr>
        </p:sp>
        <p:sp>
          <p:nvSpPr>
            <p:cNvPr name="TextBox 30" id="30"/>
            <p:cNvSpPr txBox="true"/>
            <p:nvPr/>
          </p:nvSpPr>
          <p:spPr>
            <a:xfrm>
              <a:off x="0" y="-38100"/>
              <a:ext cx="971672" cy="177555"/>
            </a:xfrm>
            <a:prstGeom prst="rect">
              <a:avLst/>
            </a:prstGeom>
          </p:spPr>
          <p:txBody>
            <a:bodyPr anchor="ctr" rtlCol="false" tIns="50800" lIns="50800" bIns="50800" rIns="50800"/>
            <a:lstStyle/>
            <a:p>
              <a:pPr algn="ctr">
                <a:lnSpc>
                  <a:spcPts val="2659"/>
                </a:lnSpc>
              </a:pPr>
            </a:p>
          </p:txBody>
        </p:sp>
      </p:grpSp>
      <p:sp>
        <p:nvSpPr>
          <p:cNvPr name="Freeform 31" id="31"/>
          <p:cNvSpPr/>
          <p:nvPr/>
        </p:nvSpPr>
        <p:spPr>
          <a:xfrm flipH="false" flipV="false" rot="0">
            <a:off x="197128" y="1988772"/>
            <a:ext cx="4492314" cy="4492314"/>
          </a:xfrm>
          <a:custGeom>
            <a:avLst/>
            <a:gdLst/>
            <a:ahLst/>
            <a:cxnLst/>
            <a:rect r="r" b="b" t="t" l="l"/>
            <a:pathLst>
              <a:path h="4492314" w="4492314">
                <a:moveTo>
                  <a:pt x="0" y="0"/>
                </a:moveTo>
                <a:lnTo>
                  <a:pt x="4492315" y="0"/>
                </a:lnTo>
                <a:lnTo>
                  <a:pt x="4492315" y="4492315"/>
                </a:lnTo>
                <a:lnTo>
                  <a:pt x="0" y="4492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2" id="32"/>
          <p:cNvGrpSpPr/>
          <p:nvPr/>
        </p:nvGrpSpPr>
        <p:grpSpPr>
          <a:xfrm rot="0">
            <a:off x="1028700" y="2057400"/>
            <a:ext cx="4536196" cy="529494"/>
            <a:chOff x="0" y="0"/>
            <a:chExt cx="1194718" cy="139455"/>
          </a:xfrm>
        </p:grpSpPr>
        <p:sp>
          <p:nvSpPr>
            <p:cNvPr name="Freeform 33" id="33"/>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34" id="34"/>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35" id="35"/>
          <p:cNvGrpSpPr/>
          <p:nvPr/>
        </p:nvGrpSpPr>
        <p:grpSpPr>
          <a:xfrm rot="0">
            <a:off x="1000125" y="3346633"/>
            <a:ext cx="4536196" cy="529494"/>
            <a:chOff x="0" y="0"/>
            <a:chExt cx="1194718" cy="139455"/>
          </a:xfrm>
        </p:grpSpPr>
        <p:sp>
          <p:nvSpPr>
            <p:cNvPr name="Freeform 36" id="36"/>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37" id="37"/>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38" id="38"/>
          <p:cNvGrpSpPr/>
          <p:nvPr/>
        </p:nvGrpSpPr>
        <p:grpSpPr>
          <a:xfrm rot="0">
            <a:off x="1028700" y="4615578"/>
            <a:ext cx="4536196" cy="529494"/>
            <a:chOff x="0" y="0"/>
            <a:chExt cx="1194718" cy="139455"/>
          </a:xfrm>
        </p:grpSpPr>
        <p:sp>
          <p:nvSpPr>
            <p:cNvPr name="Freeform 39" id="39"/>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40" id="40"/>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41" id="41"/>
          <p:cNvGrpSpPr/>
          <p:nvPr/>
        </p:nvGrpSpPr>
        <p:grpSpPr>
          <a:xfrm rot="0">
            <a:off x="1057275" y="5884523"/>
            <a:ext cx="4536196" cy="529494"/>
            <a:chOff x="0" y="0"/>
            <a:chExt cx="1194718" cy="139455"/>
          </a:xfrm>
        </p:grpSpPr>
        <p:sp>
          <p:nvSpPr>
            <p:cNvPr name="Freeform 42" id="42"/>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43" id="43"/>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44" id="44"/>
          <p:cNvGrpSpPr/>
          <p:nvPr/>
        </p:nvGrpSpPr>
        <p:grpSpPr>
          <a:xfrm rot="0">
            <a:off x="6974052" y="5876925"/>
            <a:ext cx="4536196" cy="529494"/>
            <a:chOff x="0" y="0"/>
            <a:chExt cx="1194718" cy="139455"/>
          </a:xfrm>
        </p:grpSpPr>
        <p:sp>
          <p:nvSpPr>
            <p:cNvPr name="Freeform 45" id="45"/>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46" id="46"/>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sp>
        <p:nvSpPr>
          <p:cNvPr name="Freeform 47" id="47"/>
          <p:cNvSpPr/>
          <p:nvPr/>
        </p:nvSpPr>
        <p:spPr>
          <a:xfrm flipH="false" flipV="false" rot="0">
            <a:off x="6142481" y="1988772"/>
            <a:ext cx="4492314" cy="4492314"/>
          </a:xfrm>
          <a:custGeom>
            <a:avLst/>
            <a:gdLst/>
            <a:ahLst/>
            <a:cxnLst/>
            <a:rect r="r" b="b" t="t" l="l"/>
            <a:pathLst>
              <a:path h="4492314" w="4492314">
                <a:moveTo>
                  <a:pt x="0" y="0"/>
                </a:moveTo>
                <a:lnTo>
                  <a:pt x="4492314" y="0"/>
                </a:lnTo>
                <a:lnTo>
                  <a:pt x="4492314" y="4492315"/>
                </a:lnTo>
                <a:lnTo>
                  <a:pt x="0" y="4492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8" id="48"/>
          <p:cNvGrpSpPr/>
          <p:nvPr/>
        </p:nvGrpSpPr>
        <p:grpSpPr>
          <a:xfrm rot="0">
            <a:off x="6974052" y="4614006"/>
            <a:ext cx="4536196" cy="529494"/>
            <a:chOff x="0" y="0"/>
            <a:chExt cx="1194718" cy="139455"/>
          </a:xfrm>
        </p:grpSpPr>
        <p:sp>
          <p:nvSpPr>
            <p:cNvPr name="Freeform 49" id="49"/>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50" id="50"/>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51" id="51"/>
          <p:cNvGrpSpPr/>
          <p:nvPr/>
        </p:nvGrpSpPr>
        <p:grpSpPr>
          <a:xfrm rot="0">
            <a:off x="6974052" y="3351086"/>
            <a:ext cx="4536196" cy="529494"/>
            <a:chOff x="0" y="0"/>
            <a:chExt cx="1194718" cy="139455"/>
          </a:xfrm>
        </p:grpSpPr>
        <p:sp>
          <p:nvSpPr>
            <p:cNvPr name="Freeform 52" id="52"/>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53" id="53"/>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grpSp>
        <p:nvGrpSpPr>
          <p:cNvPr name="Group 54" id="54"/>
          <p:cNvGrpSpPr/>
          <p:nvPr/>
        </p:nvGrpSpPr>
        <p:grpSpPr>
          <a:xfrm rot="0">
            <a:off x="6974052" y="2088167"/>
            <a:ext cx="4536196" cy="529494"/>
            <a:chOff x="0" y="0"/>
            <a:chExt cx="1194718" cy="139455"/>
          </a:xfrm>
        </p:grpSpPr>
        <p:sp>
          <p:nvSpPr>
            <p:cNvPr name="Freeform 55" id="55"/>
            <p:cNvSpPr/>
            <p:nvPr/>
          </p:nvSpPr>
          <p:spPr>
            <a:xfrm flipH="false" flipV="false" rot="0">
              <a:off x="0" y="0"/>
              <a:ext cx="1194718" cy="139455"/>
            </a:xfrm>
            <a:custGeom>
              <a:avLst/>
              <a:gdLst/>
              <a:ahLst/>
              <a:cxnLst/>
              <a:rect r="r" b="b" t="t" l="l"/>
              <a:pathLst>
                <a:path h="139455" w="1194718">
                  <a:moveTo>
                    <a:pt x="23894" y="0"/>
                  </a:moveTo>
                  <a:lnTo>
                    <a:pt x="1170825" y="0"/>
                  </a:lnTo>
                  <a:cubicBezTo>
                    <a:pt x="1184021" y="0"/>
                    <a:pt x="1194718" y="10698"/>
                    <a:pt x="1194718" y="23894"/>
                  </a:cubicBezTo>
                  <a:lnTo>
                    <a:pt x="1194718" y="115562"/>
                  </a:lnTo>
                  <a:cubicBezTo>
                    <a:pt x="1194718" y="128758"/>
                    <a:pt x="1184021" y="139455"/>
                    <a:pt x="1170825" y="139455"/>
                  </a:cubicBezTo>
                  <a:lnTo>
                    <a:pt x="23894" y="139455"/>
                  </a:lnTo>
                  <a:cubicBezTo>
                    <a:pt x="10698" y="139455"/>
                    <a:pt x="0" y="128758"/>
                    <a:pt x="0" y="115562"/>
                  </a:cubicBezTo>
                  <a:lnTo>
                    <a:pt x="0" y="23894"/>
                  </a:lnTo>
                  <a:cubicBezTo>
                    <a:pt x="0" y="10698"/>
                    <a:pt x="10698" y="0"/>
                    <a:pt x="23894" y="0"/>
                  </a:cubicBezTo>
                  <a:close/>
                </a:path>
              </a:pathLst>
            </a:custGeom>
            <a:solidFill>
              <a:srgbClr val="004684"/>
            </a:solidFill>
          </p:spPr>
        </p:sp>
        <p:sp>
          <p:nvSpPr>
            <p:cNvPr name="TextBox 56" id="56"/>
            <p:cNvSpPr txBox="true"/>
            <p:nvPr/>
          </p:nvSpPr>
          <p:spPr>
            <a:xfrm>
              <a:off x="0" y="-38100"/>
              <a:ext cx="1194718" cy="177555"/>
            </a:xfrm>
            <a:prstGeom prst="rect">
              <a:avLst/>
            </a:prstGeom>
          </p:spPr>
          <p:txBody>
            <a:bodyPr anchor="ctr" rtlCol="false" tIns="50800" lIns="50800" bIns="50800" rIns="50800"/>
            <a:lstStyle/>
            <a:p>
              <a:pPr algn="ctr">
                <a:lnSpc>
                  <a:spcPts val="2659"/>
                </a:lnSpc>
              </a:pPr>
            </a:p>
          </p:txBody>
        </p:sp>
      </p:grpSp>
      <p:sp>
        <p:nvSpPr>
          <p:cNvPr name="Freeform 57" id="57"/>
          <p:cNvSpPr/>
          <p:nvPr/>
        </p:nvSpPr>
        <p:spPr>
          <a:xfrm flipH="false" flipV="false" rot="0">
            <a:off x="314095" y="2101906"/>
            <a:ext cx="483257" cy="525280"/>
          </a:xfrm>
          <a:custGeom>
            <a:avLst/>
            <a:gdLst/>
            <a:ahLst/>
            <a:cxnLst/>
            <a:rect r="r" b="b" t="t" l="l"/>
            <a:pathLst>
              <a:path h="525280" w="483257">
                <a:moveTo>
                  <a:pt x="0" y="0"/>
                </a:moveTo>
                <a:lnTo>
                  <a:pt x="483258" y="0"/>
                </a:lnTo>
                <a:lnTo>
                  <a:pt x="483258"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8" id="58"/>
          <p:cNvSpPr/>
          <p:nvPr/>
        </p:nvSpPr>
        <p:spPr>
          <a:xfrm flipH="false" flipV="false" rot="0">
            <a:off x="314095" y="3358445"/>
            <a:ext cx="483257" cy="525280"/>
          </a:xfrm>
          <a:custGeom>
            <a:avLst/>
            <a:gdLst/>
            <a:ahLst/>
            <a:cxnLst/>
            <a:rect r="r" b="b" t="t" l="l"/>
            <a:pathLst>
              <a:path h="525280" w="483257">
                <a:moveTo>
                  <a:pt x="0" y="0"/>
                </a:moveTo>
                <a:lnTo>
                  <a:pt x="483258" y="0"/>
                </a:lnTo>
                <a:lnTo>
                  <a:pt x="483258"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9" id="59"/>
          <p:cNvSpPr/>
          <p:nvPr/>
        </p:nvSpPr>
        <p:spPr>
          <a:xfrm flipH="false" flipV="false" rot="0">
            <a:off x="314095" y="4614984"/>
            <a:ext cx="483257" cy="525280"/>
          </a:xfrm>
          <a:custGeom>
            <a:avLst/>
            <a:gdLst/>
            <a:ahLst/>
            <a:cxnLst/>
            <a:rect r="r" b="b" t="t" l="l"/>
            <a:pathLst>
              <a:path h="525280" w="483257">
                <a:moveTo>
                  <a:pt x="0" y="0"/>
                </a:moveTo>
                <a:lnTo>
                  <a:pt x="483258" y="0"/>
                </a:lnTo>
                <a:lnTo>
                  <a:pt x="483258"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0" id="60"/>
          <p:cNvSpPr/>
          <p:nvPr/>
        </p:nvSpPr>
        <p:spPr>
          <a:xfrm flipH="false" flipV="false" rot="0">
            <a:off x="314095" y="5871523"/>
            <a:ext cx="483257" cy="525280"/>
          </a:xfrm>
          <a:custGeom>
            <a:avLst/>
            <a:gdLst/>
            <a:ahLst/>
            <a:cxnLst/>
            <a:rect r="r" b="b" t="t" l="l"/>
            <a:pathLst>
              <a:path h="525280" w="483257">
                <a:moveTo>
                  <a:pt x="0" y="0"/>
                </a:moveTo>
                <a:lnTo>
                  <a:pt x="483258" y="0"/>
                </a:lnTo>
                <a:lnTo>
                  <a:pt x="483258" y="525279"/>
                </a:lnTo>
                <a:lnTo>
                  <a:pt x="0" y="5252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1" id="61"/>
          <p:cNvSpPr/>
          <p:nvPr/>
        </p:nvSpPr>
        <p:spPr>
          <a:xfrm flipH="false" flipV="false" rot="0">
            <a:off x="6275831" y="2101906"/>
            <a:ext cx="483257" cy="525280"/>
          </a:xfrm>
          <a:custGeom>
            <a:avLst/>
            <a:gdLst/>
            <a:ahLst/>
            <a:cxnLst/>
            <a:rect r="r" b="b" t="t" l="l"/>
            <a:pathLst>
              <a:path h="525280" w="483257">
                <a:moveTo>
                  <a:pt x="0" y="0"/>
                </a:moveTo>
                <a:lnTo>
                  <a:pt x="483257" y="0"/>
                </a:lnTo>
                <a:lnTo>
                  <a:pt x="483257"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2" id="62"/>
          <p:cNvSpPr/>
          <p:nvPr/>
        </p:nvSpPr>
        <p:spPr>
          <a:xfrm flipH="false" flipV="false" rot="0">
            <a:off x="6275831" y="3346633"/>
            <a:ext cx="483257" cy="525280"/>
          </a:xfrm>
          <a:custGeom>
            <a:avLst/>
            <a:gdLst/>
            <a:ahLst/>
            <a:cxnLst/>
            <a:rect r="r" b="b" t="t" l="l"/>
            <a:pathLst>
              <a:path h="525280" w="483257">
                <a:moveTo>
                  <a:pt x="0" y="0"/>
                </a:moveTo>
                <a:lnTo>
                  <a:pt x="483257" y="0"/>
                </a:lnTo>
                <a:lnTo>
                  <a:pt x="483257" y="525279"/>
                </a:lnTo>
                <a:lnTo>
                  <a:pt x="0" y="52527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3" id="63"/>
          <p:cNvSpPr/>
          <p:nvPr/>
        </p:nvSpPr>
        <p:spPr>
          <a:xfrm flipH="false" flipV="false" rot="0">
            <a:off x="6275831" y="4591359"/>
            <a:ext cx="483257" cy="525280"/>
          </a:xfrm>
          <a:custGeom>
            <a:avLst/>
            <a:gdLst/>
            <a:ahLst/>
            <a:cxnLst/>
            <a:rect r="r" b="b" t="t" l="l"/>
            <a:pathLst>
              <a:path h="525280" w="483257">
                <a:moveTo>
                  <a:pt x="0" y="0"/>
                </a:moveTo>
                <a:lnTo>
                  <a:pt x="483257" y="0"/>
                </a:lnTo>
                <a:lnTo>
                  <a:pt x="483257"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4" id="64"/>
          <p:cNvSpPr/>
          <p:nvPr/>
        </p:nvSpPr>
        <p:spPr>
          <a:xfrm flipH="false" flipV="false" rot="0">
            <a:off x="6275831" y="5836085"/>
            <a:ext cx="483257" cy="525280"/>
          </a:xfrm>
          <a:custGeom>
            <a:avLst/>
            <a:gdLst/>
            <a:ahLst/>
            <a:cxnLst/>
            <a:rect r="r" b="b" t="t" l="l"/>
            <a:pathLst>
              <a:path h="525280" w="483257">
                <a:moveTo>
                  <a:pt x="0" y="0"/>
                </a:moveTo>
                <a:lnTo>
                  <a:pt x="483257" y="0"/>
                </a:lnTo>
                <a:lnTo>
                  <a:pt x="483257" y="525280"/>
                </a:lnTo>
                <a:lnTo>
                  <a:pt x="0" y="5252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65" id="65"/>
          <p:cNvGrpSpPr/>
          <p:nvPr/>
        </p:nvGrpSpPr>
        <p:grpSpPr>
          <a:xfrm rot="0">
            <a:off x="1384960" y="9505712"/>
            <a:ext cx="5589092" cy="3086100"/>
            <a:chOff x="0" y="0"/>
            <a:chExt cx="1472024" cy="812800"/>
          </a:xfrm>
        </p:grpSpPr>
        <p:sp>
          <p:nvSpPr>
            <p:cNvPr name="Freeform 66" id="66"/>
            <p:cNvSpPr/>
            <p:nvPr/>
          </p:nvSpPr>
          <p:spPr>
            <a:xfrm flipH="false" flipV="false" rot="0">
              <a:off x="0" y="0"/>
              <a:ext cx="1472024" cy="812800"/>
            </a:xfrm>
            <a:custGeom>
              <a:avLst/>
              <a:gdLst/>
              <a:ahLst/>
              <a:cxnLst/>
              <a:rect r="r" b="b" t="t" l="l"/>
              <a:pathLst>
                <a:path h="812800" w="1472024">
                  <a:moveTo>
                    <a:pt x="22163" y="0"/>
                  </a:moveTo>
                  <a:lnTo>
                    <a:pt x="1449861" y="0"/>
                  </a:lnTo>
                  <a:cubicBezTo>
                    <a:pt x="1455739" y="0"/>
                    <a:pt x="1461377" y="2335"/>
                    <a:pt x="1465533" y="6491"/>
                  </a:cubicBezTo>
                  <a:cubicBezTo>
                    <a:pt x="1469689" y="10648"/>
                    <a:pt x="1472024" y="16285"/>
                    <a:pt x="1472024" y="22163"/>
                  </a:cubicBezTo>
                  <a:lnTo>
                    <a:pt x="1472024" y="790637"/>
                  </a:lnTo>
                  <a:cubicBezTo>
                    <a:pt x="1472024" y="796515"/>
                    <a:pt x="1469689" y="802152"/>
                    <a:pt x="1465533" y="806309"/>
                  </a:cubicBezTo>
                  <a:cubicBezTo>
                    <a:pt x="1461377" y="810465"/>
                    <a:pt x="1455739" y="812800"/>
                    <a:pt x="1449861" y="812800"/>
                  </a:cubicBezTo>
                  <a:lnTo>
                    <a:pt x="22163" y="812800"/>
                  </a:lnTo>
                  <a:cubicBezTo>
                    <a:pt x="16285" y="812800"/>
                    <a:pt x="10648" y="810465"/>
                    <a:pt x="6491" y="806309"/>
                  </a:cubicBezTo>
                  <a:cubicBezTo>
                    <a:pt x="2335" y="802152"/>
                    <a:pt x="0" y="796515"/>
                    <a:pt x="0" y="790637"/>
                  </a:cubicBezTo>
                  <a:lnTo>
                    <a:pt x="0" y="22163"/>
                  </a:lnTo>
                  <a:cubicBezTo>
                    <a:pt x="0" y="16285"/>
                    <a:pt x="2335" y="10648"/>
                    <a:pt x="6491" y="6491"/>
                  </a:cubicBezTo>
                  <a:cubicBezTo>
                    <a:pt x="10648" y="2335"/>
                    <a:pt x="16285" y="0"/>
                    <a:pt x="22163" y="0"/>
                  </a:cubicBezTo>
                  <a:close/>
                </a:path>
              </a:pathLst>
            </a:custGeom>
            <a:solidFill>
              <a:srgbClr val="004684"/>
            </a:solidFill>
          </p:spPr>
        </p:sp>
        <p:sp>
          <p:nvSpPr>
            <p:cNvPr name="TextBox 67" id="67"/>
            <p:cNvSpPr txBox="true"/>
            <p:nvPr/>
          </p:nvSpPr>
          <p:spPr>
            <a:xfrm>
              <a:off x="0" y="-38100"/>
              <a:ext cx="1472024" cy="850900"/>
            </a:xfrm>
            <a:prstGeom prst="rect">
              <a:avLst/>
            </a:prstGeom>
          </p:spPr>
          <p:txBody>
            <a:bodyPr anchor="ctr" rtlCol="false" tIns="50800" lIns="50800" bIns="50800" rIns="50800"/>
            <a:lstStyle/>
            <a:p>
              <a:pPr algn="ctr">
                <a:lnSpc>
                  <a:spcPts val="2659"/>
                </a:lnSpc>
              </a:pPr>
            </a:p>
          </p:txBody>
        </p:sp>
      </p:grpSp>
      <p:sp>
        <p:nvSpPr>
          <p:cNvPr name="TextBox 68" id="68"/>
          <p:cNvSpPr txBox="true"/>
          <p:nvPr/>
        </p:nvSpPr>
        <p:spPr>
          <a:xfrm rot="0">
            <a:off x="1000125" y="395114"/>
            <a:ext cx="4850839"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Our Services </a:t>
            </a:r>
          </a:p>
        </p:txBody>
      </p:sp>
      <p:sp>
        <p:nvSpPr>
          <p:cNvPr name="TextBox 69" id="69"/>
          <p:cNvSpPr txBox="true"/>
          <p:nvPr/>
        </p:nvSpPr>
        <p:spPr>
          <a:xfrm rot="0">
            <a:off x="1197121" y="2158269"/>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B</a:t>
            </a:r>
            <a:r>
              <a:rPr lang="en-US" sz="2499" spc="-49">
                <a:solidFill>
                  <a:srgbClr val="FFFFFF"/>
                </a:solidFill>
                <a:latin typeface="Bricolage Grotesque"/>
                <a:ea typeface="Bricolage Grotesque"/>
                <a:cs typeface="Bricolage Grotesque"/>
                <a:sym typeface="Bricolage Grotesque"/>
              </a:rPr>
              <a:t>ookkeeping Services</a:t>
            </a:r>
          </a:p>
        </p:txBody>
      </p:sp>
      <p:sp>
        <p:nvSpPr>
          <p:cNvPr name="TextBox 70" id="70"/>
          <p:cNvSpPr txBox="true"/>
          <p:nvPr/>
        </p:nvSpPr>
        <p:spPr>
          <a:xfrm rot="0">
            <a:off x="1218507" y="3433240"/>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Acc</a:t>
            </a:r>
            <a:r>
              <a:rPr lang="en-US" sz="2499" spc="-49">
                <a:solidFill>
                  <a:srgbClr val="FFFFFF"/>
                </a:solidFill>
                <a:latin typeface="Bricolage Grotesque"/>
                <a:ea typeface="Bricolage Grotesque"/>
                <a:cs typeface="Bricolage Grotesque"/>
                <a:sym typeface="Bricolage Grotesque"/>
              </a:rPr>
              <a:t>ounting Services</a:t>
            </a:r>
          </a:p>
        </p:txBody>
      </p:sp>
      <p:sp>
        <p:nvSpPr>
          <p:cNvPr name="TextBox 71" id="71"/>
          <p:cNvSpPr txBox="true"/>
          <p:nvPr/>
        </p:nvSpPr>
        <p:spPr>
          <a:xfrm rot="0">
            <a:off x="1197121" y="4693015"/>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Financ</a:t>
            </a:r>
            <a:r>
              <a:rPr lang="en-US" sz="2499" spc="-49">
                <a:solidFill>
                  <a:srgbClr val="FFFFFF"/>
                </a:solidFill>
                <a:latin typeface="Bricolage Grotesque"/>
                <a:ea typeface="Bricolage Grotesque"/>
                <a:cs typeface="Bricolage Grotesque"/>
                <a:sym typeface="Bricolage Grotesque"/>
              </a:rPr>
              <a:t>ial Reporting</a:t>
            </a:r>
          </a:p>
        </p:txBody>
      </p:sp>
      <p:sp>
        <p:nvSpPr>
          <p:cNvPr name="TextBox 72" id="72"/>
          <p:cNvSpPr txBox="true"/>
          <p:nvPr/>
        </p:nvSpPr>
        <p:spPr>
          <a:xfrm rot="0">
            <a:off x="1197121" y="5999529"/>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Audit</a:t>
            </a:r>
            <a:r>
              <a:rPr lang="en-US" sz="2499" spc="-49">
                <a:solidFill>
                  <a:srgbClr val="FFFFFF"/>
                </a:solidFill>
                <a:latin typeface="Bricolage Grotesque"/>
                <a:ea typeface="Bricolage Grotesque"/>
                <a:cs typeface="Bricolage Grotesque"/>
                <a:sym typeface="Bricolage Grotesque"/>
              </a:rPr>
              <a:t>ing Services</a:t>
            </a:r>
          </a:p>
        </p:txBody>
      </p:sp>
      <p:sp>
        <p:nvSpPr>
          <p:cNvPr name="TextBox 73" id="73"/>
          <p:cNvSpPr txBox="true"/>
          <p:nvPr/>
        </p:nvSpPr>
        <p:spPr>
          <a:xfrm rot="0">
            <a:off x="7107402" y="5999529"/>
            <a:ext cx="4717424"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Special</a:t>
            </a:r>
            <a:r>
              <a:rPr lang="en-US" sz="2499" spc="-49">
                <a:solidFill>
                  <a:srgbClr val="FFFFFF"/>
                </a:solidFill>
                <a:latin typeface="Bricolage Grotesque"/>
                <a:ea typeface="Bricolage Grotesque"/>
                <a:cs typeface="Bricolage Grotesque"/>
                <a:sym typeface="Bricolage Grotesque"/>
              </a:rPr>
              <a:t>ized QuickBooks Online</a:t>
            </a:r>
          </a:p>
        </p:txBody>
      </p:sp>
      <p:sp>
        <p:nvSpPr>
          <p:cNvPr name="TextBox 74" id="74"/>
          <p:cNvSpPr txBox="true"/>
          <p:nvPr/>
        </p:nvSpPr>
        <p:spPr>
          <a:xfrm rot="0">
            <a:off x="7135977" y="2158269"/>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Tax Consulta</a:t>
            </a:r>
            <a:r>
              <a:rPr lang="en-US" sz="2499" spc="-49">
                <a:solidFill>
                  <a:srgbClr val="FFFFFF"/>
                </a:solidFill>
                <a:latin typeface="Bricolage Grotesque"/>
                <a:ea typeface="Bricolage Grotesque"/>
                <a:cs typeface="Bricolage Grotesque"/>
                <a:sym typeface="Bricolage Grotesque"/>
              </a:rPr>
              <a:t>ncy</a:t>
            </a:r>
          </a:p>
        </p:txBody>
      </p:sp>
      <p:sp>
        <p:nvSpPr>
          <p:cNvPr name="TextBox 75" id="75"/>
          <p:cNvSpPr txBox="true"/>
          <p:nvPr/>
        </p:nvSpPr>
        <p:spPr>
          <a:xfrm rot="0">
            <a:off x="7135977" y="3430096"/>
            <a:ext cx="3252553"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VAT Retur</a:t>
            </a:r>
            <a:r>
              <a:rPr lang="en-US" sz="2499" spc="-49">
                <a:solidFill>
                  <a:srgbClr val="FFFFFF"/>
                </a:solidFill>
                <a:latin typeface="Bricolage Grotesque"/>
                <a:ea typeface="Bricolage Grotesque"/>
                <a:cs typeface="Bricolage Grotesque"/>
                <a:sym typeface="Bricolage Grotesque"/>
              </a:rPr>
              <a:t>n Services</a:t>
            </a:r>
          </a:p>
        </p:txBody>
      </p:sp>
      <p:sp>
        <p:nvSpPr>
          <p:cNvPr name="TextBox 76" id="76"/>
          <p:cNvSpPr txBox="true"/>
          <p:nvPr/>
        </p:nvSpPr>
        <p:spPr>
          <a:xfrm rot="0">
            <a:off x="7135977" y="4693015"/>
            <a:ext cx="5239249" cy="371475"/>
          </a:xfrm>
          <a:prstGeom prst="rect">
            <a:avLst/>
          </a:prstGeom>
        </p:spPr>
        <p:txBody>
          <a:bodyPr anchor="t" rtlCol="false" tIns="0" lIns="0" bIns="0" rIns="0">
            <a:spAutoFit/>
          </a:bodyPr>
          <a:lstStyle/>
          <a:p>
            <a:pPr algn="just">
              <a:lnSpc>
                <a:spcPts val="2999"/>
              </a:lnSpc>
            </a:pPr>
            <a:r>
              <a:rPr lang="en-US" sz="2499" spc="-49">
                <a:solidFill>
                  <a:srgbClr val="FFFFFF"/>
                </a:solidFill>
                <a:latin typeface="Bricolage Grotesque"/>
                <a:ea typeface="Bricolage Grotesque"/>
                <a:cs typeface="Bricolage Grotesque"/>
                <a:sym typeface="Bricolage Grotesque"/>
              </a:rPr>
              <a:t>Accou</a:t>
            </a:r>
            <a:r>
              <a:rPr lang="en-US" sz="2499" spc="-49">
                <a:solidFill>
                  <a:srgbClr val="FFFFFF"/>
                </a:solidFill>
                <a:latin typeface="Bricolage Grotesque"/>
                <a:ea typeface="Bricolage Grotesque"/>
                <a:cs typeface="Bricolage Grotesque"/>
                <a:sym typeface="Bricolage Grotesque"/>
              </a:rPr>
              <a:t>nting Software Support</a:t>
            </a:r>
          </a:p>
        </p:txBody>
      </p:sp>
      <p:sp>
        <p:nvSpPr>
          <p:cNvPr name="TextBox 77" id="77"/>
          <p:cNvSpPr txBox="true"/>
          <p:nvPr/>
        </p:nvSpPr>
        <p:spPr>
          <a:xfrm rot="0">
            <a:off x="1666620" y="9786262"/>
            <a:ext cx="5092468" cy="371956"/>
          </a:xfrm>
          <a:prstGeom prst="rect">
            <a:avLst/>
          </a:prstGeom>
        </p:spPr>
        <p:txBody>
          <a:bodyPr anchor="t" rtlCol="false" tIns="0" lIns="0" bIns="0" rIns="0">
            <a:spAutoFit/>
          </a:bodyPr>
          <a:lstStyle/>
          <a:p>
            <a:pPr algn="l">
              <a:lnSpc>
                <a:spcPts val="2629"/>
              </a:lnSpc>
            </a:pPr>
            <a:r>
              <a:rPr lang="en-US" sz="3093" spc="-92" b="true">
                <a:solidFill>
                  <a:srgbClr val="FFFFFF"/>
                </a:solidFill>
                <a:latin typeface="Bricolage Grotesque Bold"/>
                <a:ea typeface="Bricolage Grotesque Bold"/>
                <a:cs typeface="Bricolage Grotesque Bold"/>
                <a:sym typeface="Bricolage Grotesque Bold"/>
              </a:rPr>
              <a:t>www.bookkeepingexpert.ae</a:t>
            </a:r>
          </a:p>
        </p:txBody>
      </p:sp>
    </p:spTree>
  </p:cSld>
  <p:clrMapOvr>
    <a:masterClrMapping/>
  </p:clrMapOvr>
  <p:transition spd="fast">
    <p:push dir="l"/>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375226" y="195089"/>
            <a:ext cx="10238105" cy="13050711"/>
            <a:chOff x="0" y="0"/>
            <a:chExt cx="478223" cy="609600"/>
          </a:xfrm>
        </p:grpSpPr>
        <p:sp>
          <p:nvSpPr>
            <p:cNvPr name="Freeform 3" id="3"/>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4" id="4"/>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4300138">
            <a:off x="1051131" y="-4267687"/>
            <a:ext cx="6695885" cy="8535375"/>
            <a:chOff x="0" y="0"/>
            <a:chExt cx="478223" cy="609600"/>
          </a:xfrm>
        </p:grpSpPr>
        <p:sp>
          <p:nvSpPr>
            <p:cNvPr name="Freeform 6" id="6"/>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7" id="7"/>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8" id="8"/>
          <p:cNvGrpSpPr/>
          <p:nvPr/>
        </p:nvGrpSpPr>
        <p:grpSpPr>
          <a:xfrm rot="0">
            <a:off x="12961439" y="195089"/>
            <a:ext cx="2947060" cy="671219"/>
            <a:chOff x="0" y="0"/>
            <a:chExt cx="3929413" cy="894959"/>
          </a:xfrm>
        </p:grpSpPr>
        <p:grpSp>
          <p:nvGrpSpPr>
            <p:cNvPr name="Group 9" id="9"/>
            <p:cNvGrpSpPr/>
            <p:nvPr/>
          </p:nvGrpSpPr>
          <p:grpSpPr>
            <a:xfrm rot="0">
              <a:off x="0" y="0"/>
              <a:ext cx="1362327" cy="894959"/>
              <a:chOff x="0" y="0"/>
              <a:chExt cx="927947" cy="609600"/>
            </a:xfrm>
          </p:grpSpPr>
          <p:sp>
            <p:nvSpPr>
              <p:cNvPr name="Freeform 10" id="10"/>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1" id="11"/>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2" id="12"/>
            <p:cNvGrpSpPr/>
            <p:nvPr/>
          </p:nvGrpSpPr>
          <p:grpSpPr>
            <a:xfrm rot="0">
              <a:off x="1283543" y="0"/>
              <a:ext cx="1362327" cy="894959"/>
              <a:chOff x="0" y="0"/>
              <a:chExt cx="927947" cy="609600"/>
            </a:xfrm>
          </p:grpSpPr>
          <p:sp>
            <p:nvSpPr>
              <p:cNvPr name="Freeform 13" id="13"/>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4" id="14"/>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5" id="15"/>
            <p:cNvGrpSpPr/>
            <p:nvPr/>
          </p:nvGrpSpPr>
          <p:grpSpPr>
            <a:xfrm rot="0">
              <a:off x="2567086" y="0"/>
              <a:ext cx="1362327" cy="894959"/>
              <a:chOff x="0" y="0"/>
              <a:chExt cx="927947" cy="609600"/>
            </a:xfrm>
          </p:grpSpPr>
          <p:sp>
            <p:nvSpPr>
              <p:cNvPr name="Freeform 16" id="16"/>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7" id="17"/>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8" id="18"/>
          <p:cNvGrpSpPr/>
          <p:nvPr/>
        </p:nvGrpSpPr>
        <p:grpSpPr>
          <a:xfrm rot="0">
            <a:off x="1028700" y="2547574"/>
            <a:ext cx="11783772" cy="6710726"/>
            <a:chOff x="0" y="0"/>
            <a:chExt cx="3103545" cy="1767434"/>
          </a:xfrm>
        </p:grpSpPr>
        <p:sp>
          <p:nvSpPr>
            <p:cNvPr name="Freeform 19" id="19"/>
            <p:cNvSpPr/>
            <p:nvPr/>
          </p:nvSpPr>
          <p:spPr>
            <a:xfrm flipH="false" flipV="false" rot="0">
              <a:off x="0" y="0"/>
              <a:ext cx="3103545" cy="1767434"/>
            </a:xfrm>
            <a:custGeom>
              <a:avLst/>
              <a:gdLst/>
              <a:ahLst/>
              <a:cxnLst/>
              <a:rect r="r" b="b" t="t" l="l"/>
              <a:pathLst>
                <a:path h="1767434" w="3103545">
                  <a:moveTo>
                    <a:pt x="13797" y="0"/>
                  </a:moveTo>
                  <a:lnTo>
                    <a:pt x="3089748" y="0"/>
                  </a:lnTo>
                  <a:cubicBezTo>
                    <a:pt x="3097368" y="0"/>
                    <a:pt x="3103545" y="6177"/>
                    <a:pt x="3103545" y="13797"/>
                  </a:cubicBezTo>
                  <a:lnTo>
                    <a:pt x="3103545" y="1753637"/>
                  </a:lnTo>
                  <a:cubicBezTo>
                    <a:pt x="3103545" y="1757296"/>
                    <a:pt x="3102091" y="1760806"/>
                    <a:pt x="3099504" y="1763393"/>
                  </a:cubicBezTo>
                  <a:cubicBezTo>
                    <a:pt x="3096916" y="1765980"/>
                    <a:pt x="3093407" y="1767434"/>
                    <a:pt x="3089748" y="1767434"/>
                  </a:cubicBezTo>
                  <a:lnTo>
                    <a:pt x="13797" y="1767434"/>
                  </a:lnTo>
                  <a:cubicBezTo>
                    <a:pt x="6177" y="1767434"/>
                    <a:pt x="0" y="1761257"/>
                    <a:pt x="0" y="1753637"/>
                  </a:cubicBezTo>
                  <a:lnTo>
                    <a:pt x="0" y="13797"/>
                  </a:lnTo>
                  <a:cubicBezTo>
                    <a:pt x="0" y="6177"/>
                    <a:pt x="6177" y="0"/>
                    <a:pt x="13797" y="0"/>
                  </a:cubicBezTo>
                  <a:close/>
                </a:path>
              </a:pathLst>
            </a:custGeom>
            <a:solidFill>
              <a:srgbClr val="004684"/>
            </a:solidFill>
          </p:spPr>
        </p:sp>
        <p:sp>
          <p:nvSpPr>
            <p:cNvPr name="TextBox 20" id="20"/>
            <p:cNvSpPr txBox="true"/>
            <p:nvPr/>
          </p:nvSpPr>
          <p:spPr>
            <a:xfrm>
              <a:off x="0" y="0"/>
              <a:ext cx="3103545" cy="1767434"/>
            </a:xfrm>
            <a:prstGeom prst="rect">
              <a:avLst/>
            </a:prstGeom>
          </p:spPr>
          <p:txBody>
            <a:bodyPr anchor="ctr" rtlCol="false" tIns="50800" lIns="50800" bIns="50800" rIns="50800"/>
            <a:lstStyle/>
            <a:p>
              <a:pPr algn="ctr">
                <a:lnSpc>
                  <a:spcPts val="2739"/>
                </a:lnSpc>
              </a:pPr>
            </a:p>
          </p:txBody>
        </p:sp>
      </p:grpSp>
      <p:grpSp>
        <p:nvGrpSpPr>
          <p:cNvPr name="Group 21" id="21"/>
          <p:cNvGrpSpPr/>
          <p:nvPr/>
        </p:nvGrpSpPr>
        <p:grpSpPr>
          <a:xfrm rot="0">
            <a:off x="6334077" y="4001997"/>
            <a:ext cx="47625" cy="4390751"/>
            <a:chOff x="0" y="0"/>
            <a:chExt cx="12543" cy="1156412"/>
          </a:xfrm>
        </p:grpSpPr>
        <p:sp>
          <p:nvSpPr>
            <p:cNvPr name="Freeform 22" id="22"/>
            <p:cNvSpPr/>
            <p:nvPr/>
          </p:nvSpPr>
          <p:spPr>
            <a:xfrm flipH="false" flipV="false" rot="0">
              <a:off x="0" y="0"/>
              <a:ext cx="12543" cy="1156412"/>
            </a:xfrm>
            <a:custGeom>
              <a:avLst/>
              <a:gdLst/>
              <a:ahLst/>
              <a:cxnLst/>
              <a:rect r="r" b="b" t="t" l="l"/>
              <a:pathLst>
                <a:path h="1156412" w="12543">
                  <a:moveTo>
                    <a:pt x="0" y="0"/>
                  </a:moveTo>
                  <a:lnTo>
                    <a:pt x="12543" y="0"/>
                  </a:lnTo>
                  <a:lnTo>
                    <a:pt x="12543" y="1156412"/>
                  </a:lnTo>
                  <a:lnTo>
                    <a:pt x="0" y="1156412"/>
                  </a:lnTo>
                  <a:close/>
                </a:path>
              </a:pathLst>
            </a:custGeom>
            <a:solidFill>
              <a:srgbClr val="FFFFFF"/>
            </a:solidFill>
          </p:spPr>
        </p:sp>
        <p:sp>
          <p:nvSpPr>
            <p:cNvPr name="TextBox 23" id="23"/>
            <p:cNvSpPr txBox="true"/>
            <p:nvPr/>
          </p:nvSpPr>
          <p:spPr>
            <a:xfrm>
              <a:off x="0" y="0"/>
              <a:ext cx="12543" cy="1156412"/>
            </a:xfrm>
            <a:prstGeom prst="rect">
              <a:avLst/>
            </a:prstGeom>
          </p:spPr>
          <p:txBody>
            <a:bodyPr anchor="ctr" rtlCol="false" tIns="50800" lIns="50800" bIns="50800" rIns="50800"/>
            <a:lstStyle/>
            <a:p>
              <a:pPr algn="ctr">
                <a:lnSpc>
                  <a:spcPts val="2739"/>
                </a:lnSpc>
              </a:pPr>
            </a:p>
          </p:txBody>
        </p:sp>
      </p:grpSp>
      <p:sp>
        <p:nvSpPr>
          <p:cNvPr name="Freeform 24" id="24"/>
          <p:cNvSpPr/>
          <p:nvPr/>
        </p:nvSpPr>
        <p:spPr>
          <a:xfrm flipH="false" flipV="false" rot="0">
            <a:off x="1794471" y="4402238"/>
            <a:ext cx="2836321" cy="3001397"/>
          </a:xfrm>
          <a:custGeom>
            <a:avLst/>
            <a:gdLst/>
            <a:ahLst/>
            <a:cxnLst/>
            <a:rect r="r" b="b" t="t" l="l"/>
            <a:pathLst>
              <a:path h="3001397" w="2836321">
                <a:moveTo>
                  <a:pt x="0" y="0"/>
                </a:moveTo>
                <a:lnTo>
                  <a:pt x="2836320" y="0"/>
                </a:lnTo>
                <a:lnTo>
                  <a:pt x="2836320" y="3001398"/>
                </a:lnTo>
                <a:lnTo>
                  <a:pt x="0" y="30013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5" id="25"/>
          <p:cNvSpPr/>
          <p:nvPr/>
        </p:nvSpPr>
        <p:spPr>
          <a:xfrm flipH="false" flipV="false" rot="0">
            <a:off x="8086677" y="4001997"/>
            <a:ext cx="2705123" cy="3244525"/>
          </a:xfrm>
          <a:custGeom>
            <a:avLst/>
            <a:gdLst/>
            <a:ahLst/>
            <a:cxnLst/>
            <a:rect r="r" b="b" t="t" l="l"/>
            <a:pathLst>
              <a:path h="3244525" w="2705123">
                <a:moveTo>
                  <a:pt x="0" y="0"/>
                </a:moveTo>
                <a:lnTo>
                  <a:pt x="2705123" y="0"/>
                </a:lnTo>
                <a:lnTo>
                  <a:pt x="2705123" y="3244525"/>
                </a:lnTo>
                <a:lnTo>
                  <a:pt x="0" y="324452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26" id="26"/>
          <p:cNvSpPr txBox="true"/>
          <p:nvPr/>
        </p:nvSpPr>
        <p:spPr>
          <a:xfrm rot="0">
            <a:off x="609599" y="299864"/>
            <a:ext cx="6756391"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Process Flows at</a:t>
            </a:r>
          </a:p>
        </p:txBody>
      </p:sp>
      <p:sp>
        <p:nvSpPr>
          <p:cNvPr name="TextBox 27" id="27"/>
          <p:cNvSpPr txBox="true"/>
          <p:nvPr/>
        </p:nvSpPr>
        <p:spPr>
          <a:xfrm rot="0">
            <a:off x="4202397" y="1168492"/>
            <a:ext cx="4797541" cy="485773"/>
          </a:xfrm>
          <a:prstGeom prst="rect">
            <a:avLst/>
          </a:prstGeom>
        </p:spPr>
        <p:txBody>
          <a:bodyPr anchor="t" rtlCol="false" tIns="0" lIns="0" bIns="0" rIns="0">
            <a:spAutoFit/>
          </a:bodyPr>
          <a:lstStyle/>
          <a:p>
            <a:pPr algn="l">
              <a:lnSpc>
                <a:spcPts val="3430"/>
              </a:lnSpc>
            </a:pPr>
            <a:r>
              <a:rPr lang="en-US" sz="4036" spc="-121" b="true">
                <a:solidFill>
                  <a:srgbClr val="FFFFFF"/>
                </a:solidFill>
                <a:latin typeface="Bricolage Grotesque Bold"/>
                <a:ea typeface="Bricolage Grotesque Bold"/>
                <a:cs typeface="Bricolage Grotesque Bold"/>
                <a:sym typeface="Bricolage Grotesque Bold"/>
              </a:rPr>
              <a:t>Bookkeeping Expert</a:t>
            </a:r>
          </a:p>
        </p:txBody>
      </p:sp>
      <p:sp>
        <p:nvSpPr>
          <p:cNvPr name="TextBox 28" id="28"/>
          <p:cNvSpPr txBox="true"/>
          <p:nvPr/>
        </p:nvSpPr>
        <p:spPr>
          <a:xfrm rot="0">
            <a:off x="1598851" y="3029362"/>
            <a:ext cx="10643470" cy="541709"/>
          </a:xfrm>
          <a:prstGeom prst="rect">
            <a:avLst/>
          </a:prstGeom>
        </p:spPr>
        <p:txBody>
          <a:bodyPr anchor="t" rtlCol="false" tIns="0" lIns="0" bIns="0" rIns="0">
            <a:spAutoFit/>
          </a:bodyPr>
          <a:lstStyle/>
          <a:p>
            <a:pPr algn="just">
              <a:lnSpc>
                <a:spcPts val="4289"/>
              </a:lnSpc>
            </a:pPr>
            <a:r>
              <a:rPr lang="en-US" b="true" sz="3574" spc="-71">
                <a:solidFill>
                  <a:srgbClr val="FFFFFF"/>
                </a:solidFill>
                <a:latin typeface="Bricolage Grotesque Bold"/>
                <a:ea typeface="Bricolage Grotesque Bold"/>
                <a:cs typeface="Bricolage Grotesque Bold"/>
                <a:sym typeface="Bricolage Grotesque Bold"/>
              </a:rPr>
              <a:t>Way to access information in Bookkeeping Expert</a:t>
            </a:r>
          </a:p>
        </p:txBody>
      </p:sp>
      <p:sp>
        <p:nvSpPr>
          <p:cNvPr name="TextBox 29" id="29"/>
          <p:cNvSpPr txBox="true"/>
          <p:nvPr/>
        </p:nvSpPr>
        <p:spPr>
          <a:xfrm rot="0">
            <a:off x="1598851" y="7851039"/>
            <a:ext cx="3227560" cy="541709"/>
          </a:xfrm>
          <a:prstGeom prst="rect">
            <a:avLst/>
          </a:prstGeom>
        </p:spPr>
        <p:txBody>
          <a:bodyPr anchor="t" rtlCol="false" tIns="0" lIns="0" bIns="0" rIns="0">
            <a:spAutoFit/>
          </a:bodyPr>
          <a:lstStyle/>
          <a:p>
            <a:pPr algn="just">
              <a:lnSpc>
                <a:spcPts val="4289"/>
              </a:lnSpc>
            </a:pPr>
            <a:r>
              <a:rPr lang="en-US" b="true" sz="3574" spc="-71">
                <a:solidFill>
                  <a:srgbClr val="FFFFFF"/>
                </a:solidFill>
                <a:latin typeface="Bricolage Grotesque Bold"/>
                <a:ea typeface="Bricolage Grotesque Bold"/>
                <a:cs typeface="Bricolage Grotesque Bold"/>
                <a:sym typeface="Bricolage Grotesque Bold"/>
              </a:rPr>
              <a:t>Offline Access</a:t>
            </a:r>
          </a:p>
        </p:txBody>
      </p:sp>
      <p:sp>
        <p:nvSpPr>
          <p:cNvPr name="TextBox 30" id="30"/>
          <p:cNvSpPr txBox="true"/>
          <p:nvPr/>
        </p:nvSpPr>
        <p:spPr>
          <a:xfrm rot="0">
            <a:off x="7889368" y="7851039"/>
            <a:ext cx="3227560" cy="541709"/>
          </a:xfrm>
          <a:prstGeom prst="rect">
            <a:avLst/>
          </a:prstGeom>
        </p:spPr>
        <p:txBody>
          <a:bodyPr anchor="t" rtlCol="false" tIns="0" lIns="0" bIns="0" rIns="0">
            <a:spAutoFit/>
          </a:bodyPr>
          <a:lstStyle/>
          <a:p>
            <a:pPr algn="just">
              <a:lnSpc>
                <a:spcPts val="4289"/>
              </a:lnSpc>
            </a:pPr>
            <a:r>
              <a:rPr lang="en-US" b="true" sz="3574" spc="-71">
                <a:solidFill>
                  <a:srgbClr val="FFFFFF"/>
                </a:solidFill>
                <a:latin typeface="Bricolage Grotesque Bold"/>
                <a:ea typeface="Bricolage Grotesque Bold"/>
                <a:cs typeface="Bricolage Grotesque Bold"/>
                <a:sym typeface="Bricolage Grotesque Bold"/>
              </a:rPr>
              <a:t>Online Access</a:t>
            </a:r>
          </a:p>
        </p:txBody>
      </p:sp>
      <p:sp>
        <p:nvSpPr>
          <p:cNvPr name="TextBox 31" id="31"/>
          <p:cNvSpPr txBox="true"/>
          <p:nvPr/>
        </p:nvSpPr>
        <p:spPr>
          <a:xfrm rot="0">
            <a:off x="493372" y="9594268"/>
            <a:ext cx="12663928" cy="384009"/>
          </a:xfrm>
          <a:prstGeom prst="rect">
            <a:avLst/>
          </a:prstGeom>
        </p:spPr>
        <p:txBody>
          <a:bodyPr anchor="t" rtlCol="false" tIns="0" lIns="0" bIns="0" rIns="0">
            <a:spAutoFit/>
          </a:bodyPr>
          <a:lstStyle/>
          <a:p>
            <a:pPr algn="just">
              <a:lnSpc>
                <a:spcPts val="2958"/>
              </a:lnSpc>
            </a:pPr>
            <a:r>
              <a:rPr lang="en-US" b="true" sz="2465" spc="-49">
                <a:solidFill>
                  <a:srgbClr val="004684"/>
                </a:solidFill>
                <a:latin typeface="Bricolage Grotesque Bold"/>
                <a:ea typeface="Bricolage Grotesque Bold"/>
                <a:cs typeface="Bricolage Grotesque Bold"/>
                <a:sym typeface="Bricolage Grotesque Bold"/>
              </a:rPr>
              <a:t>We Follow the process suggested by the client or create the process for new systesms</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26560"/>
            <a:ext cx="18586061" cy="12406196"/>
          </a:xfrm>
          <a:custGeom>
            <a:avLst/>
            <a:gdLst/>
            <a:ahLst/>
            <a:cxnLst/>
            <a:rect r="r" b="b" t="t" l="l"/>
            <a:pathLst>
              <a:path h="12406196" w="18586061">
                <a:moveTo>
                  <a:pt x="0" y="0"/>
                </a:moveTo>
                <a:lnTo>
                  <a:pt x="18586061" y="0"/>
                </a:lnTo>
                <a:lnTo>
                  <a:pt x="18586061" y="12406196"/>
                </a:lnTo>
                <a:lnTo>
                  <a:pt x="0" y="12406196"/>
                </a:lnTo>
                <a:lnTo>
                  <a:pt x="0" y="0"/>
                </a:lnTo>
                <a:close/>
              </a:path>
            </a:pathLst>
          </a:custGeom>
          <a:blipFill>
            <a:blip r:embed="rId2">
              <a:alphaModFix amt="17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051131" y="-4267687"/>
            <a:ext cx="6695885" cy="8535375"/>
            <a:chOff x="0" y="0"/>
            <a:chExt cx="478223" cy="609600"/>
          </a:xfrm>
        </p:grpSpPr>
        <p:sp>
          <p:nvSpPr>
            <p:cNvPr name="Freeform 7" id="7"/>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sp>
        <p:nvSpPr>
          <p:cNvPr name="Freeform 19" id="19"/>
          <p:cNvSpPr/>
          <p:nvPr/>
        </p:nvSpPr>
        <p:spPr>
          <a:xfrm flipH="false" flipV="false" rot="0">
            <a:off x="307340" y="2462868"/>
            <a:ext cx="3279904" cy="3821922"/>
          </a:xfrm>
          <a:custGeom>
            <a:avLst/>
            <a:gdLst/>
            <a:ahLst/>
            <a:cxnLst/>
            <a:rect r="r" b="b" t="t" l="l"/>
            <a:pathLst>
              <a:path h="3821922" w="3279904">
                <a:moveTo>
                  <a:pt x="0" y="0"/>
                </a:moveTo>
                <a:lnTo>
                  <a:pt x="3279904" y="0"/>
                </a:lnTo>
                <a:lnTo>
                  <a:pt x="3279904" y="3821922"/>
                </a:lnTo>
                <a:lnTo>
                  <a:pt x="0" y="3821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307340" y="6465078"/>
            <a:ext cx="3279904" cy="3821922"/>
          </a:xfrm>
          <a:custGeom>
            <a:avLst/>
            <a:gdLst/>
            <a:ahLst/>
            <a:cxnLst/>
            <a:rect r="r" b="b" t="t" l="l"/>
            <a:pathLst>
              <a:path h="3821922" w="3279904">
                <a:moveTo>
                  <a:pt x="0" y="0"/>
                </a:moveTo>
                <a:lnTo>
                  <a:pt x="3279904" y="0"/>
                </a:lnTo>
                <a:lnTo>
                  <a:pt x="3279904" y="3821922"/>
                </a:lnTo>
                <a:lnTo>
                  <a:pt x="0" y="382192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11973878" y="1044667"/>
            <a:ext cx="2836321" cy="3001397"/>
          </a:xfrm>
          <a:custGeom>
            <a:avLst/>
            <a:gdLst/>
            <a:ahLst/>
            <a:cxnLst/>
            <a:rect r="r" b="b" t="t" l="l"/>
            <a:pathLst>
              <a:path h="3001397" w="2836321">
                <a:moveTo>
                  <a:pt x="0" y="0"/>
                </a:moveTo>
                <a:lnTo>
                  <a:pt x="2836320" y="0"/>
                </a:lnTo>
                <a:lnTo>
                  <a:pt x="2836320" y="3001398"/>
                </a:lnTo>
                <a:lnTo>
                  <a:pt x="0" y="300139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2" id="22"/>
          <p:cNvSpPr/>
          <p:nvPr/>
        </p:nvSpPr>
        <p:spPr>
          <a:xfrm flipH="false" flipV="false" rot="0">
            <a:off x="3587244" y="2817235"/>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3" id="23"/>
          <p:cNvSpPr txBox="true"/>
          <p:nvPr/>
        </p:nvSpPr>
        <p:spPr>
          <a:xfrm rot="0">
            <a:off x="609599" y="299864"/>
            <a:ext cx="5955290"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Offline Access</a:t>
            </a:r>
          </a:p>
        </p:txBody>
      </p:sp>
      <p:sp>
        <p:nvSpPr>
          <p:cNvPr name="TextBox 24" id="24"/>
          <p:cNvSpPr txBox="true"/>
          <p:nvPr/>
        </p:nvSpPr>
        <p:spPr>
          <a:xfrm rot="0">
            <a:off x="1028700" y="2892030"/>
            <a:ext cx="2088526"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Gathering Data</a:t>
            </a:r>
          </a:p>
        </p:txBody>
      </p:sp>
      <p:sp>
        <p:nvSpPr>
          <p:cNvPr name="TextBox 25" id="25"/>
          <p:cNvSpPr txBox="true"/>
          <p:nvPr/>
        </p:nvSpPr>
        <p:spPr>
          <a:xfrm rot="0">
            <a:off x="863097" y="1152525"/>
            <a:ext cx="7795949" cy="485773"/>
          </a:xfrm>
          <a:prstGeom prst="rect">
            <a:avLst/>
          </a:prstGeom>
        </p:spPr>
        <p:txBody>
          <a:bodyPr anchor="t" rtlCol="false" tIns="0" lIns="0" bIns="0" rIns="0">
            <a:spAutoFit/>
          </a:bodyPr>
          <a:lstStyle/>
          <a:p>
            <a:pPr algn="l">
              <a:lnSpc>
                <a:spcPts val="3430"/>
              </a:lnSpc>
            </a:pPr>
            <a:r>
              <a:rPr lang="en-US" sz="4036" spc="-121" b="true">
                <a:solidFill>
                  <a:srgbClr val="FFFFFF"/>
                </a:solidFill>
                <a:latin typeface="Bricolage Grotesque Bold"/>
                <a:ea typeface="Bricolage Grotesque Bold"/>
                <a:cs typeface="Bricolage Grotesque Bold"/>
                <a:sym typeface="Bricolage Grotesque Bold"/>
              </a:rPr>
              <a:t>Process For Offline Access</a:t>
            </a:r>
          </a:p>
        </p:txBody>
      </p:sp>
      <p:sp>
        <p:nvSpPr>
          <p:cNvPr name="TextBox 26" id="26"/>
          <p:cNvSpPr txBox="true"/>
          <p:nvPr/>
        </p:nvSpPr>
        <p:spPr>
          <a:xfrm rot="0">
            <a:off x="1028700" y="4200830"/>
            <a:ext cx="1081427"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Access</a:t>
            </a:r>
          </a:p>
        </p:txBody>
      </p:sp>
      <p:sp>
        <p:nvSpPr>
          <p:cNvPr name="TextBox 27" id="27"/>
          <p:cNvSpPr txBox="true"/>
          <p:nvPr/>
        </p:nvSpPr>
        <p:spPr>
          <a:xfrm rot="0">
            <a:off x="1028700" y="5508853"/>
            <a:ext cx="1768085"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Distribution</a:t>
            </a:r>
          </a:p>
        </p:txBody>
      </p:sp>
      <p:sp>
        <p:nvSpPr>
          <p:cNvPr name="TextBox 28" id="28"/>
          <p:cNvSpPr txBox="true"/>
          <p:nvPr/>
        </p:nvSpPr>
        <p:spPr>
          <a:xfrm rot="0">
            <a:off x="1028700" y="8203040"/>
            <a:ext cx="1039704"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Upload</a:t>
            </a:r>
          </a:p>
        </p:txBody>
      </p:sp>
      <p:sp>
        <p:nvSpPr>
          <p:cNvPr name="TextBox 29" id="29"/>
          <p:cNvSpPr txBox="true"/>
          <p:nvPr/>
        </p:nvSpPr>
        <p:spPr>
          <a:xfrm rot="0">
            <a:off x="1028700" y="6943314"/>
            <a:ext cx="1768085"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Restore Data</a:t>
            </a:r>
          </a:p>
        </p:txBody>
      </p:sp>
      <p:sp>
        <p:nvSpPr>
          <p:cNvPr name="TextBox 30" id="30"/>
          <p:cNvSpPr txBox="true"/>
          <p:nvPr/>
        </p:nvSpPr>
        <p:spPr>
          <a:xfrm rot="0">
            <a:off x="1028700" y="9463438"/>
            <a:ext cx="1039704"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Review</a:t>
            </a:r>
          </a:p>
        </p:txBody>
      </p:sp>
      <p:sp>
        <p:nvSpPr>
          <p:cNvPr name="TextBox 31" id="31"/>
          <p:cNvSpPr txBox="true"/>
          <p:nvPr/>
        </p:nvSpPr>
        <p:spPr>
          <a:xfrm rot="0">
            <a:off x="4202397" y="2892030"/>
            <a:ext cx="8172830"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Client uploads data to his secure serveror email them to us.</a:t>
            </a:r>
          </a:p>
        </p:txBody>
      </p:sp>
      <p:sp>
        <p:nvSpPr>
          <p:cNvPr name="TextBox 32" id="32"/>
          <p:cNvSpPr txBox="true"/>
          <p:nvPr/>
        </p:nvSpPr>
        <p:spPr>
          <a:xfrm rot="0">
            <a:off x="4202397" y="4200830"/>
            <a:ext cx="4086415"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Team access secure or email.</a:t>
            </a:r>
          </a:p>
        </p:txBody>
      </p:sp>
      <p:sp>
        <p:nvSpPr>
          <p:cNvPr name="TextBox 33" id="33"/>
          <p:cNvSpPr txBox="true"/>
          <p:nvPr/>
        </p:nvSpPr>
        <p:spPr>
          <a:xfrm rot="0">
            <a:off x="4202397" y="5508853"/>
            <a:ext cx="9396573" cy="1037993"/>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Work is distributed </a:t>
            </a:r>
            <a:r>
              <a:rPr lang="en-US" b="true" sz="2283" spc="-45">
                <a:solidFill>
                  <a:srgbClr val="004684"/>
                </a:solidFill>
                <a:latin typeface="Bricolage Grotesque Bold"/>
                <a:ea typeface="Bricolage Grotesque Bold"/>
                <a:cs typeface="Bricolage Grotesque Bold"/>
                <a:sym typeface="Bricolage Grotesque Bold"/>
              </a:rPr>
              <a:t>by </a:t>
            </a:r>
            <a:r>
              <a:rPr lang="en-US" b="true" sz="2283" spc="-45">
                <a:solidFill>
                  <a:srgbClr val="004684"/>
                </a:solidFill>
                <a:latin typeface="Bricolage Grotesque Bold"/>
                <a:ea typeface="Bricolage Grotesque Bold"/>
                <a:cs typeface="Bricolage Grotesque Bold"/>
                <a:sym typeface="Bricolage Grotesque Bold"/>
              </a:rPr>
              <a:t>Team Leader to team member. Discuss and resolve issues if any..</a:t>
            </a:r>
          </a:p>
          <a:p>
            <a:pPr algn="just">
              <a:lnSpc>
                <a:spcPts val="2739"/>
              </a:lnSpc>
            </a:pPr>
          </a:p>
        </p:txBody>
      </p:sp>
      <p:sp>
        <p:nvSpPr>
          <p:cNvPr name="TextBox 34" id="34"/>
          <p:cNvSpPr txBox="true"/>
          <p:nvPr/>
        </p:nvSpPr>
        <p:spPr>
          <a:xfrm rot="0">
            <a:off x="4202397" y="6943314"/>
            <a:ext cx="7771481"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Client</a:t>
            </a:r>
            <a:r>
              <a:rPr lang="en-US" b="true" sz="2283" spc="-45">
                <a:solidFill>
                  <a:srgbClr val="004684"/>
                </a:solidFill>
                <a:latin typeface="Bricolage Grotesque Bold"/>
                <a:ea typeface="Bricolage Grotesque Bold"/>
                <a:cs typeface="Bricolage Grotesque Bold"/>
                <a:sym typeface="Bricolage Grotesque Bold"/>
              </a:rPr>
              <a:t> c</a:t>
            </a:r>
            <a:r>
              <a:rPr lang="en-US" b="true" sz="2283" spc="-45">
                <a:solidFill>
                  <a:srgbClr val="004684"/>
                </a:solidFill>
                <a:latin typeface="Bricolage Grotesque Bold"/>
                <a:ea typeface="Bricolage Grotesque Bold"/>
                <a:cs typeface="Bricolage Grotesque Bold"/>
                <a:sym typeface="Bricolage Grotesque Bold"/>
              </a:rPr>
              <a:t>an download and restore data from secure server</a:t>
            </a:r>
          </a:p>
        </p:txBody>
      </p:sp>
      <p:sp>
        <p:nvSpPr>
          <p:cNvPr name="TextBox 35" id="35"/>
          <p:cNvSpPr txBox="true"/>
          <p:nvPr/>
        </p:nvSpPr>
        <p:spPr>
          <a:xfrm rot="0">
            <a:off x="4202397" y="8030041"/>
            <a:ext cx="7771481" cy="1037993"/>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After review work, data uploaded to secure server &amp;</a:t>
            </a:r>
          </a:p>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inform to client</a:t>
            </a:r>
          </a:p>
          <a:p>
            <a:pPr algn="just">
              <a:lnSpc>
                <a:spcPts val="2739"/>
              </a:lnSpc>
            </a:pPr>
          </a:p>
        </p:txBody>
      </p:sp>
      <p:sp>
        <p:nvSpPr>
          <p:cNvPr name="TextBox 36" id="36"/>
          <p:cNvSpPr txBox="true"/>
          <p:nvPr/>
        </p:nvSpPr>
        <p:spPr>
          <a:xfrm rot="0">
            <a:off x="4202397" y="9290439"/>
            <a:ext cx="8984578"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Once work is completed by team member, work is</a:t>
            </a:r>
          </a:p>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reviewed by team leader &amp; management for quality assurance.</a:t>
            </a:r>
          </a:p>
        </p:txBody>
      </p:sp>
      <p:sp>
        <p:nvSpPr>
          <p:cNvPr name="Freeform 37" id="37"/>
          <p:cNvSpPr/>
          <p:nvPr/>
        </p:nvSpPr>
        <p:spPr>
          <a:xfrm flipH="false" flipV="false" rot="0">
            <a:off x="3587244" y="4126034"/>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8" id="38"/>
          <p:cNvSpPr/>
          <p:nvPr/>
        </p:nvSpPr>
        <p:spPr>
          <a:xfrm flipH="false" flipV="false" rot="0">
            <a:off x="3587244" y="5434834"/>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39" id="39"/>
          <p:cNvSpPr/>
          <p:nvPr/>
        </p:nvSpPr>
        <p:spPr>
          <a:xfrm flipH="false" flipV="false" rot="0">
            <a:off x="3587244" y="6844823"/>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0" id="40"/>
          <p:cNvSpPr/>
          <p:nvPr/>
        </p:nvSpPr>
        <p:spPr>
          <a:xfrm flipH="false" flipV="false" rot="0">
            <a:off x="3587244" y="7955246"/>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1" id="41"/>
          <p:cNvSpPr/>
          <p:nvPr/>
        </p:nvSpPr>
        <p:spPr>
          <a:xfrm flipH="false" flipV="false" rot="0">
            <a:off x="3587244" y="9215643"/>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transition spd="fast">
    <p:push dir="l"/>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2">
              <a:alphaModFix amt="38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051131" y="-4267687"/>
            <a:ext cx="6695885" cy="8535375"/>
            <a:chOff x="0" y="0"/>
            <a:chExt cx="478223" cy="609600"/>
          </a:xfrm>
        </p:grpSpPr>
        <p:sp>
          <p:nvSpPr>
            <p:cNvPr name="Freeform 7" id="7"/>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sp>
        <p:nvSpPr>
          <p:cNvPr name="Freeform 19" id="19"/>
          <p:cNvSpPr/>
          <p:nvPr/>
        </p:nvSpPr>
        <p:spPr>
          <a:xfrm flipH="false" flipV="false" rot="0">
            <a:off x="356101" y="2595440"/>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356101" y="3755668"/>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356101" y="5257288"/>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22" id="22"/>
          <p:cNvSpPr txBox="true"/>
          <p:nvPr/>
        </p:nvSpPr>
        <p:spPr>
          <a:xfrm rot="0">
            <a:off x="609599" y="299864"/>
            <a:ext cx="5955290"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Online Access</a:t>
            </a:r>
          </a:p>
        </p:txBody>
      </p:sp>
      <p:sp>
        <p:nvSpPr>
          <p:cNvPr name="TextBox 23" id="23"/>
          <p:cNvSpPr txBox="true"/>
          <p:nvPr/>
        </p:nvSpPr>
        <p:spPr>
          <a:xfrm rot="0">
            <a:off x="1028700" y="2670235"/>
            <a:ext cx="8733292"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Client uploads the document to his server and email them to us.</a:t>
            </a:r>
          </a:p>
        </p:txBody>
      </p:sp>
      <p:sp>
        <p:nvSpPr>
          <p:cNvPr name="TextBox 24" id="24"/>
          <p:cNvSpPr txBox="true"/>
          <p:nvPr/>
        </p:nvSpPr>
        <p:spPr>
          <a:xfrm rot="0">
            <a:off x="1028700" y="3830463"/>
            <a:ext cx="8474448"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Work will be supervised by the team leads and management to ensure highest quality standards.</a:t>
            </a:r>
          </a:p>
        </p:txBody>
      </p:sp>
      <p:sp>
        <p:nvSpPr>
          <p:cNvPr name="TextBox 25" id="25"/>
          <p:cNvSpPr txBox="true"/>
          <p:nvPr/>
        </p:nvSpPr>
        <p:spPr>
          <a:xfrm rot="0">
            <a:off x="1028700" y="5332084"/>
            <a:ext cx="8474448"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Our team connects to remotely access client’s computer via teamviewer, gotomypc,logmein etc.</a:t>
            </a:r>
          </a:p>
        </p:txBody>
      </p:sp>
      <p:sp>
        <p:nvSpPr>
          <p:cNvPr name="TextBox 26" id="26"/>
          <p:cNvSpPr txBox="true"/>
          <p:nvPr/>
        </p:nvSpPr>
        <p:spPr>
          <a:xfrm rot="0">
            <a:off x="863097" y="1152525"/>
            <a:ext cx="6079303" cy="485773"/>
          </a:xfrm>
          <a:prstGeom prst="rect">
            <a:avLst/>
          </a:prstGeom>
        </p:spPr>
        <p:txBody>
          <a:bodyPr anchor="t" rtlCol="false" tIns="0" lIns="0" bIns="0" rIns="0">
            <a:spAutoFit/>
          </a:bodyPr>
          <a:lstStyle/>
          <a:p>
            <a:pPr algn="l">
              <a:lnSpc>
                <a:spcPts val="3430"/>
              </a:lnSpc>
            </a:pPr>
            <a:r>
              <a:rPr lang="en-US" b="true" sz="4036" spc="-121">
                <a:solidFill>
                  <a:srgbClr val="FFFFFF"/>
                </a:solidFill>
                <a:latin typeface="Bricolage Grotesque Bold"/>
                <a:ea typeface="Bricolage Grotesque Bold"/>
                <a:cs typeface="Bricolage Grotesque Bold"/>
                <a:sym typeface="Bricolage Grotesque Bold"/>
              </a:rPr>
              <a:t>Through Remote Desktop</a:t>
            </a:r>
          </a:p>
        </p:txBody>
      </p:sp>
      <p:sp>
        <p:nvSpPr>
          <p:cNvPr name="Freeform 27" id="27"/>
          <p:cNvSpPr/>
          <p:nvPr/>
        </p:nvSpPr>
        <p:spPr>
          <a:xfrm flipH="false" flipV="false" rot="0">
            <a:off x="11248393" y="1338939"/>
            <a:ext cx="2585692" cy="2837522"/>
          </a:xfrm>
          <a:custGeom>
            <a:avLst/>
            <a:gdLst/>
            <a:ahLst/>
            <a:cxnLst/>
            <a:rect r="r" b="b" t="t" l="l"/>
            <a:pathLst>
              <a:path h="2837522" w="2585692">
                <a:moveTo>
                  <a:pt x="0" y="0"/>
                </a:moveTo>
                <a:lnTo>
                  <a:pt x="2585692" y="0"/>
                </a:lnTo>
                <a:lnTo>
                  <a:pt x="2585692" y="2837522"/>
                </a:lnTo>
                <a:lnTo>
                  <a:pt x="0" y="28375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transition spd="fast">
    <p:push dir="l"/>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453681" cy="12271698"/>
          </a:xfrm>
          <a:custGeom>
            <a:avLst/>
            <a:gdLst/>
            <a:ahLst/>
            <a:cxnLst/>
            <a:rect r="r" b="b" t="t" l="l"/>
            <a:pathLst>
              <a:path h="12271698" w="18453681">
                <a:moveTo>
                  <a:pt x="0" y="0"/>
                </a:moveTo>
                <a:lnTo>
                  <a:pt x="18453681" y="0"/>
                </a:lnTo>
                <a:lnTo>
                  <a:pt x="18453681" y="12271698"/>
                </a:lnTo>
                <a:lnTo>
                  <a:pt x="0" y="12271698"/>
                </a:lnTo>
                <a:lnTo>
                  <a:pt x="0" y="0"/>
                </a:lnTo>
                <a:close/>
              </a:path>
            </a:pathLst>
          </a:custGeom>
          <a:blipFill>
            <a:blip r:embed="rId2">
              <a:alphaModFix amt="26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051131" y="-4197417"/>
            <a:ext cx="6695885" cy="8535375"/>
            <a:chOff x="0" y="0"/>
            <a:chExt cx="478223" cy="609600"/>
          </a:xfrm>
        </p:grpSpPr>
        <p:sp>
          <p:nvSpPr>
            <p:cNvPr name="Freeform 7" id="7"/>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sp>
        <p:nvSpPr>
          <p:cNvPr name="Freeform 19" id="19"/>
          <p:cNvSpPr/>
          <p:nvPr/>
        </p:nvSpPr>
        <p:spPr>
          <a:xfrm flipH="false" flipV="false" rot="0">
            <a:off x="356101" y="2595440"/>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0" id="20"/>
          <p:cNvSpPr/>
          <p:nvPr/>
        </p:nvSpPr>
        <p:spPr>
          <a:xfrm flipH="false" flipV="false" rot="0">
            <a:off x="356101" y="3755668"/>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356101" y="5257288"/>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2" id="22"/>
          <p:cNvSpPr/>
          <p:nvPr/>
        </p:nvSpPr>
        <p:spPr>
          <a:xfrm flipH="false" flipV="false" rot="0">
            <a:off x="356101" y="6419627"/>
            <a:ext cx="506996" cy="495589"/>
          </a:xfrm>
          <a:custGeom>
            <a:avLst/>
            <a:gdLst/>
            <a:ahLst/>
            <a:cxnLst/>
            <a:rect r="r" b="b" t="t" l="l"/>
            <a:pathLst>
              <a:path h="495589" w="506996">
                <a:moveTo>
                  <a:pt x="0" y="0"/>
                </a:moveTo>
                <a:lnTo>
                  <a:pt x="506996" y="0"/>
                </a:lnTo>
                <a:lnTo>
                  <a:pt x="506996" y="495588"/>
                </a:lnTo>
                <a:lnTo>
                  <a:pt x="0" y="4955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3" id="23"/>
          <p:cNvSpPr/>
          <p:nvPr/>
        </p:nvSpPr>
        <p:spPr>
          <a:xfrm flipH="false" flipV="false" rot="0">
            <a:off x="356101" y="7924865"/>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4" id="24"/>
          <p:cNvSpPr/>
          <p:nvPr/>
        </p:nvSpPr>
        <p:spPr>
          <a:xfrm flipH="false" flipV="false" rot="0">
            <a:off x="356101" y="9108709"/>
            <a:ext cx="506996" cy="495589"/>
          </a:xfrm>
          <a:custGeom>
            <a:avLst/>
            <a:gdLst/>
            <a:ahLst/>
            <a:cxnLst/>
            <a:rect r="r" b="b" t="t" l="l"/>
            <a:pathLst>
              <a:path h="495589" w="506996">
                <a:moveTo>
                  <a:pt x="0" y="0"/>
                </a:moveTo>
                <a:lnTo>
                  <a:pt x="506996" y="0"/>
                </a:lnTo>
                <a:lnTo>
                  <a:pt x="506996" y="495589"/>
                </a:lnTo>
                <a:lnTo>
                  <a:pt x="0" y="495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5" id="25"/>
          <p:cNvSpPr/>
          <p:nvPr/>
        </p:nvSpPr>
        <p:spPr>
          <a:xfrm flipH="false" flipV="false" rot="0">
            <a:off x="11246853" y="1684937"/>
            <a:ext cx="2585692" cy="2837522"/>
          </a:xfrm>
          <a:custGeom>
            <a:avLst/>
            <a:gdLst/>
            <a:ahLst/>
            <a:cxnLst/>
            <a:rect r="r" b="b" t="t" l="l"/>
            <a:pathLst>
              <a:path h="2837522" w="2585692">
                <a:moveTo>
                  <a:pt x="0" y="0"/>
                </a:moveTo>
                <a:lnTo>
                  <a:pt x="2585692" y="0"/>
                </a:lnTo>
                <a:lnTo>
                  <a:pt x="2585692" y="2837522"/>
                </a:lnTo>
                <a:lnTo>
                  <a:pt x="0" y="283752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6" id="26"/>
          <p:cNvSpPr txBox="true"/>
          <p:nvPr/>
        </p:nvSpPr>
        <p:spPr>
          <a:xfrm rot="0">
            <a:off x="609599" y="379691"/>
            <a:ext cx="5955290"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Online Access</a:t>
            </a:r>
          </a:p>
        </p:txBody>
      </p:sp>
      <p:sp>
        <p:nvSpPr>
          <p:cNvPr name="TextBox 27" id="27"/>
          <p:cNvSpPr txBox="true"/>
          <p:nvPr/>
        </p:nvSpPr>
        <p:spPr>
          <a:xfrm rot="0">
            <a:off x="1028700" y="2670235"/>
            <a:ext cx="8115300"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Client uploads data to his secure server or email them to us.</a:t>
            </a:r>
          </a:p>
        </p:txBody>
      </p:sp>
      <p:sp>
        <p:nvSpPr>
          <p:cNvPr name="TextBox 28" id="28"/>
          <p:cNvSpPr txBox="true"/>
          <p:nvPr/>
        </p:nvSpPr>
        <p:spPr>
          <a:xfrm rot="0">
            <a:off x="1028700" y="3830463"/>
            <a:ext cx="8474448"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Team access secure and intimate back client on</a:t>
            </a:r>
          </a:p>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data received.</a:t>
            </a:r>
          </a:p>
        </p:txBody>
      </p:sp>
      <p:sp>
        <p:nvSpPr>
          <p:cNvPr name="TextBox 29" id="29"/>
          <p:cNvSpPr txBox="true"/>
          <p:nvPr/>
        </p:nvSpPr>
        <p:spPr>
          <a:xfrm rot="0">
            <a:off x="1028700" y="5332084"/>
            <a:ext cx="6071144"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Work is distributed to team by team leader.</a:t>
            </a:r>
          </a:p>
        </p:txBody>
      </p:sp>
      <p:sp>
        <p:nvSpPr>
          <p:cNvPr name="TextBox 30" id="30"/>
          <p:cNvSpPr txBox="true"/>
          <p:nvPr/>
        </p:nvSpPr>
        <p:spPr>
          <a:xfrm rot="0">
            <a:off x="1028700" y="6487706"/>
            <a:ext cx="8115300"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Team access cloud softwares like QuickbooksOnline, Xero, Myob, Kashflow, Sassu etc.</a:t>
            </a:r>
          </a:p>
        </p:txBody>
      </p:sp>
      <p:sp>
        <p:nvSpPr>
          <p:cNvPr name="TextBox 31" id="31"/>
          <p:cNvSpPr txBox="true"/>
          <p:nvPr/>
        </p:nvSpPr>
        <p:spPr>
          <a:xfrm rot="0">
            <a:off x="1028700" y="7989327"/>
            <a:ext cx="8115300" cy="691995"/>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Whole work is reviewed by team leader and management to give quality service.</a:t>
            </a:r>
          </a:p>
        </p:txBody>
      </p:sp>
      <p:sp>
        <p:nvSpPr>
          <p:cNvPr name="TextBox 32" id="32"/>
          <p:cNvSpPr txBox="true"/>
          <p:nvPr/>
        </p:nvSpPr>
        <p:spPr>
          <a:xfrm rot="0">
            <a:off x="1028700" y="9258300"/>
            <a:ext cx="8115300" cy="345998"/>
          </a:xfrm>
          <a:prstGeom prst="rect">
            <a:avLst/>
          </a:prstGeom>
        </p:spPr>
        <p:txBody>
          <a:bodyPr anchor="t" rtlCol="false" tIns="0" lIns="0" bIns="0" rIns="0">
            <a:spAutoFit/>
          </a:bodyPr>
          <a:lstStyle/>
          <a:p>
            <a:pPr algn="just">
              <a:lnSpc>
                <a:spcPts val="2739"/>
              </a:lnSpc>
            </a:pPr>
            <a:r>
              <a:rPr lang="en-US" b="true" sz="2283" spc="-45">
                <a:solidFill>
                  <a:srgbClr val="004684"/>
                </a:solidFill>
                <a:latin typeface="Bricolage Grotesque Bold"/>
                <a:ea typeface="Bricolage Grotesque Bold"/>
                <a:cs typeface="Bricolage Grotesque Bold"/>
                <a:sym typeface="Bricolage Grotesque Bold"/>
              </a:rPr>
              <a:t>Client will be intimated on the progress of work regularly.</a:t>
            </a:r>
          </a:p>
        </p:txBody>
      </p:sp>
      <p:sp>
        <p:nvSpPr>
          <p:cNvPr name="TextBox 33" id="33"/>
          <p:cNvSpPr txBox="true"/>
          <p:nvPr/>
        </p:nvSpPr>
        <p:spPr>
          <a:xfrm rot="0">
            <a:off x="863097" y="1257845"/>
            <a:ext cx="6491298" cy="485773"/>
          </a:xfrm>
          <a:prstGeom prst="rect">
            <a:avLst/>
          </a:prstGeom>
        </p:spPr>
        <p:txBody>
          <a:bodyPr anchor="t" rtlCol="false" tIns="0" lIns="0" bIns="0" rIns="0">
            <a:spAutoFit/>
          </a:bodyPr>
          <a:lstStyle/>
          <a:p>
            <a:pPr algn="l">
              <a:lnSpc>
                <a:spcPts val="3430"/>
              </a:lnSpc>
            </a:pPr>
            <a:r>
              <a:rPr lang="en-US" sz="4036" spc="-121" b="true">
                <a:solidFill>
                  <a:srgbClr val="FFFFFF"/>
                </a:solidFill>
                <a:latin typeface="Bricolage Grotesque Bold"/>
                <a:ea typeface="Bricolage Grotesque Bold"/>
                <a:cs typeface="Bricolage Grotesque Bold"/>
                <a:sym typeface="Bricolage Grotesque Bold"/>
              </a:rPr>
              <a:t>Fo</a:t>
            </a:r>
            <a:r>
              <a:rPr lang="en-US" b="true" sz="4036" spc="-121">
                <a:solidFill>
                  <a:srgbClr val="FFFFFF"/>
                </a:solidFill>
                <a:latin typeface="Bricolage Grotesque Bold"/>
                <a:ea typeface="Bricolage Grotesque Bold"/>
                <a:cs typeface="Bricolage Grotesque Bold"/>
                <a:sym typeface="Bricolage Grotesque Bold"/>
              </a:rPr>
              <a:t>r Cloud based softwares</a:t>
            </a:r>
          </a:p>
        </p:txBody>
      </p:sp>
    </p:spTree>
  </p:cSld>
  <p:clrMapOvr>
    <a:masterClrMapping/>
  </p:clrMapOvr>
  <p:transition spd="fast">
    <p:push dir="l"/>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416641" cy="12270087"/>
          </a:xfrm>
          <a:custGeom>
            <a:avLst/>
            <a:gdLst/>
            <a:ahLst/>
            <a:cxnLst/>
            <a:rect r="r" b="b" t="t" l="l"/>
            <a:pathLst>
              <a:path h="12270087" w="18416641">
                <a:moveTo>
                  <a:pt x="0" y="0"/>
                </a:moveTo>
                <a:lnTo>
                  <a:pt x="18416641" y="0"/>
                </a:lnTo>
                <a:lnTo>
                  <a:pt x="18416641" y="12270087"/>
                </a:lnTo>
                <a:lnTo>
                  <a:pt x="0" y="12270087"/>
                </a:lnTo>
                <a:lnTo>
                  <a:pt x="0" y="0"/>
                </a:lnTo>
                <a:close/>
              </a:path>
            </a:pathLst>
          </a:custGeom>
          <a:blipFill>
            <a:blip r:embed="rId2">
              <a:alphaModFix amt="58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996024" y="-4784493"/>
            <a:ext cx="6695885" cy="8535375"/>
            <a:chOff x="0" y="0"/>
            <a:chExt cx="478223" cy="609600"/>
          </a:xfrm>
        </p:grpSpPr>
        <p:sp>
          <p:nvSpPr>
            <p:cNvPr name="Freeform 7" id="7"/>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9" id="19"/>
          <p:cNvGrpSpPr/>
          <p:nvPr/>
        </p:nvGrpSpPr>
        <p:grpSpPr>
          <a:xfrm rot="0">
            <a:off x="-214076" y="8597646"/>
            <a:ext cx="2796326" cy="43153"/>
            <a:chOff x="0" y="0"/>
            <a:chExt cx="812800" cy="12543"/>
          </a:xfrm>
        </p:grpSpPr>
        <p:sp>
          <p:nvSpPr>
            <p:cNvPr name="Freeform 20" id="20"/>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21" id="21"/>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sp>
        <p:nvSpPr>
          <p:cNvPr name="Freeform 22" id="22"/>
          <p:cNvSpPr/>
          <p:nvPr/>
        </p:nvSpPr>
        <p:spPr>
          <a:xfrm flipH="false" flipV="false" rot="0">
            <a:off x="10272844" y="1280475"/>
            <a:ext cx="4851523" cy="3863025"/>
          </a:xfrm>
          <a:custGeom>
            <a:avLst/>
            <a:gdLst/>
            <a:ahLst/>
            <a:cxnLst/>
            <a:rect r="r" b="b" t="t" l="l"/>
            <a:pathLst>
              <a:path h="3863025" w="4851523">
                <a:moveTo>
                  <a:pt x="0" y="0"/>
                </a:moveTo>
                <a:lnTo>
                  <a:pt x="4851523" y="0"/>
                </a:lnTo>
                <a:lnTo>
                  <a:pt x="4851523" y="3863025"/>
                </a:lnTo>
                <a:lnTo>
                  <a:pt x="0" y="3863025"/>
                </a:lnTo>
                <a:lnTo>
                  <a:pt x="0" y="0"/>
                </a:lnTo>
                <a:close/>
              </a:path>
            </a:pathLst>
          </a:custGeom>
          <a:blipFill>
            <a:blip r:embed="rId3"/>
            <a:stretch>
              <a:fillRect l="0" t="0" r="0" b="0"/>
            </a:stretch>
          </a:blipFill>
        </p:spPr>
      </p:sp>
      <p:sp>
        <p:nvSpPr>
          <p:cNvPr name="Freeform 23" id="23"/>
          <p:cNvSpPr/>
          <p:nvPr/>
        </p:nvSpPr>
        <p:spPr>
          <a:xfrm flipH="false" flipV="false" rot="0">
            <a:off x="-124900" y="2649887"/>
            <a:ext cx="2707150" cy="2707150"/>
          </a:xfrm>
          <a:custGeom>
            <a:avLst/>
            <a:gdLst/>
            <a:ahLst/>
            <a:cxnLst/>
            <a:rect r="r" b="b" t="t" l="l"/>
            <a:pathLst>
              <a:path h="2707150" w="2707150">
                <a:moveTo>
                  <a:pt x="0" y="0"/>
                </a:moveTo>
                <a:lnTo>
                  <a:pt x="2707150" y="0"/>
                </a:lnTo>
                <a:lnTo>
                  <a:pt x="2707150" y="2707150"/>
                </a:lnTo>
                <a:lnTo>
                  <a:pt x="0" y="27071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4" id="24"/>
          <p:cNvSpPr/>
          <p:nvPr/>
        </p:nvSpPr>
        <p:spPr>
          <a:xfrm flipH="false" flipV="false" rot="0">
            <a:off x="8785411" y="5357037"/>
            <a:ext cx="5346777" cy="2239214"/>
          </a:xfrm>
          <a:custGeom>
            <a:avLst/>
            <a:gdLst/>
            <a:ahLst/>
            <a:cxnLst/>
            <a:rect r="r" b="b" t="t" l="l"/>
            <a:pathLst>
              <a:path h="2239214" w="5346777">
                <a:moveTo>
                  <a:pt x="0" y="0"/>
                </a:moveTo>
                <a:lnTo>
                  <a:pt x="5346777" y="0"/>
                </a:lnTo>
                <a:lnTo>
                  <a:pt x="5346777" y="2239215"/>
                </a:lnTo>
                <a:lnTo>
                  <a:pt x="0" y="2239215"/>
                </a:lnTo>
                <a:lnTo>
                  <a:pt x="0" y="0"/>
                </a:lnTo>
                <a:close/>
              </a:path>
            </a:pathLst>
          </a:custGeom>
          <a:blipFill>
            <a:blip r:embed="rId6"/>
            <a:stretch>
              <a:fillRect l="0" t="0" r="0" b="0"/>
            </a:stretch>
          </a:blipFill>
        </p:spPr>
      </p:sp>
      <p:sp>
        <p:nvSpPr>
          <p:cNvPr name="Freeform 25" id="25"/>
          <p:cNvSpPr/>
          <p:nvPr/>
        </p:nvSpPr>
        <p:spPr>
          <a:xfrm flipH="false" flipV="false" rot="0">
            <a:off x="8495642" y="6720444"/>
            <a:ext cx="5301637" cy="3566556"/>
          </a:xfrm>
          <a:custGeom>
            <a:avLst/>
            <a:gdLst/>
            <a:ahLst/>
            <a:cxnLst/>
            <a:rect r="r" b="b" t="t" l="l"/>
            <a:pathLst>
              <a:path h="3566556" w="5301637">
                <a:moveTo>
                  <a:pt x="0" y="0"/>
                </a:moveTo>
                <a:lnTo>
                  <a:pt x="5301637" y="0"/>
                </a:lnTo>
                <a:lnTo>
                  <a:pt x="5301637" y="3566556"/>
                </a:lnTo>
                <a:lnTo>
                  <a:pt x="0" y="3566556"/>
                </a:lnTo>
                <a:lnTo>
                  <a:pt x="0" y="0"/>
                </a:lnTo>
                <a:close/>
              </a:path>
            </a:pathLst>
          </a:custGeom>
          <a:blipFill>
            <a:blip r:embed="rId7"/>
            <a:stretch>
              <a:fillRect l="0" t="0" r="0" b="0"/>
            </a:stretch>
          </a:blipFill>
        </p:spPr>
      </p:sp>
      <p:sp>
        <p:nvSpPr>
          <p:cNvPr name="Freeform 26" id="26"/>
          <p:cNvSpPr/>
          <p:nvPr/>
        </p:nvSpPr>
        <p:spPr>
          <a:xfrm flipH="false" flipV="false" rot="0">
            <a:off x="2326758" y="4770010"/>
            <a:ext cx="5322005" cy="2826242"/>
          </a:xfrm>
          <a:custGeom>
            <a:avLst/>
            <a:gdLst/>
            <a:ahLst/>
            <a:cxnLst/>
            <a:rect r="r" b="b" t="t" l="l"/>
            <a:pathLst>
              <a:path h="2826242" w="5322005">
                <a:moveTo>
                  <a:pt x="0" y="0"/>
                </a:moveTo>
                <a:lnTo>
                  <a:pt x="5322005" y="0"/>
                </a:lnTo>
                <a:lnTo>
                  <a:pt x="5322005" y="2826242"/>
                </a:lnTo>
                <a:lnTo>
                  <a:pt x="0" y="2826242"/>
                </a:lnTo>
                <a:lnTo>
                  <a:pt x="0" y="0"/>
                </a:lnTo>
                <a:close/>
              </a:path>
            </a:pathLst>
          </a:custGeom>
          <a:blipFill>
            <a:blip r:embed="rId8"/>
            <a:stretch>
              <a:fillRect l="0" t="0" r="0" b="-20770"/>
            </a:stretch>
          </a:blipFill>
        </p:spPr>
      </p:sp>
      <p:sp>
        <p:nvSpPr>
          <p:cNvPr name="TextBox 27" id="27"/>
          <p:cNvSpPr txBox="true"/>
          <p:nvPr/>
        </p:nvSpPr>
        <p:spPr>
          <a:xfrm rot="0">
            <a:off x="609599" y="395114"/>
            <a:ext cx="9663245"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Proud Membership</a:t>
            </a:r>
          </a:p>
        </p:txBody>
      </p:sp>
    </p:spTree>
  </p:cSld>
  <p:clrMapOvr>
    <a:masterClrMapping/>
  </p:clrMapOvr>
  <p:transition spd="fast">
    <p:push dir="l"/>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72771"/>
            <a:ext cx="18421735" cy="10316171"/>
          </a:xfrm>
          <a:custGeom>
            <a:avLst/>
            <a:gdLst/>
            <a:ahLst/>
            <a:cxnLst/>
            <a:rect r="r" b="b" t="t" l="l"/>
            <a:pathLst>
              <a:path h="10316171" w="18421735">
                <a:moveTo>
                  <a:pt x="0" y="0"/>
                </a:moveTo>
                <a:lnTo>
                  <a:pt x="18421735" y="0"/>
                </a:lnTo>
                <a:lnTo>
                  <a:pt x="18421735" y="10316172"/>
                </a:lnTo>
                <a:lnTo>
                  <a:pt x="0" y="10316172"/>
                </a:lnTo>
                <a:lnTo>
                  <a:pt x="0" y="0"/>
                </a:lnTo>
                <a:close/>
              </a:path>
            </a:pathLst>
          </a:custGeom>
          <a:blipFill>
            <a:blip r:embed="rId2">
              <a:alphaModFix amt="25000"/>
            </a:blip>
            <a:stretch>
              <a:fillRect l="0" t="0" r="0" b="0"/>
            </a:stretch>
          </a:blipFill>
        </p:spPr>
      </p:sp>
      <p:grpSp>
        <p:nvGrpSpPr>
          <p:cNvPr name="Group 3" id="3"/>
          <p:cNvGrpSpPr/>
          <p:nvPr/>
        </p:nvGrpSpPr>
        <p:grpSpPr>
          <a:xfrm rot="0">
            <a:off x="12375226" y="195089"/>
            <a:ext cx="10238105" cy="13050711"/>
            <a:chOff x="0" y="0"/>
            <a:chExt cx="478223" cy="609600"/>
          </a:xfrm>
        </p:grpSpPr>
        <p:sp>
          <p:nvSpPr>
            <p:cNvPr name="Freeform 4" id="4"/>
            <p:cNvSpPr/>
            <p:nvPr/>
          </p:nvSpPr>
          <p:spPr>
            <a:xfrm flipH="false" flipV="false" rot="0">
              <a:off x="6546" y="0"/>
              <a:ext cx="465131" cy="609600"/>
            </a:xfrm>
            <a:custGeom>
              <a:avLst/>
              <a:gdLst/>
              <a:ahLst/>
              <a:cxnLst/>
              <a:rect r="r" b="b" t="t" l="l"/>
              <a:pathLst>
                <a:path h="609600" w="465131">
                  <a:moveTo>
                    <a:pt x="220096" y="0"/>
                  </a:moveTo>
                  <a:lnTo>
                    <a:pt x="448235" y="0"/>
                  </a:lnTo>
                  <a:cubicBezTo>
                    <a:pt x="453666" y="0"/>
                    <a:pt x="458766" y="2611"/>
                    <a:pt x="461942" y="7017"/>
                  </a:cubicBezTo>
                  <a:cubicBezTo>
                    <a:pt x="465117" y="11423"/>
                    <a:pt x="465981" y="17086"/>
                    <a:pt x="464264" y="22239"/>
                  </a:cubicBezTo>
                  <a:lnTo>
                    <a:pt x="275890" y="587361"/>
                  </a:lnTo>
                  <a:cubicBezTo>
                    <a:pt x="271463" y="600642"/>
                    <a:pt x="259034" y="609600"/>
                    <a:pt x="245035" y="609600"/>
                  </a:cubicBezTo>
                  <a:lnTo>
                    <a:pt x="16896" y="609600"/>
                  </a:lnTo>
                  <a:cubicBezTo>
                    <a:pt x="11465" y="609600"/>
                    <a:pt x="6365" y="606989"/>
                    <a:pt x="3189" y="602583"/>
                  </a:cubicBezTo>
                  <a:cubicBezTo>
                    <a:pt x="14" y="598177"/>
                    <a:pt x="-851" y="592514"/>
                    <a:pt x="867" y="587361"/>
                  </a:cubicBezTo>
                  <a:lnTo>
                    <a:pt x="189241" y="22239"/>
                  </a:lnTo>
                  <a:cubicBezTo>
                    <a:pt x="193668" y="8958"/>
                    <a:pt x="206097" y="0"/>
                    <a:pt x="220096" y="0"/>
                  </a:cubicBezTo>
                  <a:close/>
                </a:path>
              </a:pathLst>
            </a:custGeom>
            <a:solidFill>
              <a:srgbClr val="004684"/>
            </a:solidFill>
          </p:spPr>
        </p:sp>
        <p:sp>
          <p:nvSpPr>
            <p:cNvPr name="TextBox 5" id="5"/>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4300138">
            <a:off x="1425441" y="-4784493"/>
            <a:ext cx="6695885" cy="8535375"/>
            <a:chOff x="0" y="0"/>
            <a:chExt cx="478223" cy="609600"/>
          </a:xfrm>
        </p:grpSpPr>
        <p:sp>
          <p:nvSpPr>
            <p:cNvPr name="Freeform 7" id="7"/>
            <p:cNvSpPr/>
            <p:nvPr/>
          </p:nvSpPr>
          <p:spPr>
            <a:xfrm flipH="false" flipV="false" rot="0">
              <a:off x="10009" y="0"/>
              <a:ext cx="458206" cy="609600"/>
            </a:xfrm>
            <a:custGeom>
              <a:avLst/>
              <a:gdLst/>
              <a:ahLst/>
              <a:cxnLst/>
              <a:rect r="r" b="b" t="t" l="l"/>
              <a:pathLst>
                <a:path h="609600" w="458206">
                  <a:moveTo>
                    <a:pt x="229034" y="0"/>
                  </a:moveTo>
                  <a:lnTo>
                    <a:pt x="432371" y="0"/>
                  </a:lnTo>
                  <a:cubicBezTo>
                    <a:pt x="440675" y="0"/>
                    <a:pt x="448473" y="3992"/>
                    <a:pt x="453329" y="10729"/>
                  </a:cubicBezTo>
                  <a:cubicBezTo>
                    <a:pt x="458184" y="17465"/>
                    <a:pt x="459505" y="26125"/>
                    <a:pt x="456879" y="34004"/>
                  </a:cubicBezTo>
                  <a:lnTo>
                    <a:pt x="276348" y="575597"/>
                  </a:lnTo>
                  <a:cubicBezTo>
                    <a:pt x="269580" y="595903"/>
                    <a:pt x="250576" y="609600"/>
                    <a:pt x="229171" y="609600"/>
                  </a:cubicBezTo>
                  <a:lnTo>
                    <a:pt x="25834" y="609600"/>
                  </a:lnTo>
                  <a:cubicBezTo>
                    <a:pt x="17530" y="609600"/>
                    <a:pt x="9732" y="605608"/>
                    <a:pt x="4876" y="598871"/>
                  </a:cubicBezTo>
                  <a:cubicBezTo>
                    <a:pt x="21" y="592135"/>
                    <a:pt x="-1301" y="583475"/>
                    <a:pt x="1326" y="575597"/>
                  </a:cubicBezTo>
                  <a:lnTo>
                    <a:pt x="181857" y="34004"/>
                  </a:lnTo>
                  <a:cubicBezTo>
                    <a:pt x="188625" y="13697"/>
                    <a:pt x="207629" y="0"/>
                    <a:pt x="229034" y="0"/>
                  </a:cubicBezTo>
                  <a:close/>
                </a:path>
              </a:pathLst>
            </a:custGeom>
            <a:solidFill>
              <a:srgbClr val="004684"/>
            </a:solidFill>
          </p:spPr>
        </p:sp>
        <p:sp>
          <p:nvSpPr>
            <p:cNvPr name="TextBox 8" id="8"/>
            <p:cNvSpPr txBox="true"/>
            <p:nvPr/>
          </p:nvSpPr>
          <p:spPr>
            <a:xfrm>
              <a:off x="101600" y="-38100"/>
              <a:ext cx="275023"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2961439" y="195089"/>
            <a:ext cx="2947060" cy="671219"/>
            <a:chOff x="0" y="0"/>
            <a:chExt cx="3929413" cy="894959"/>
          </a:xfrm>
        </p:grpSpPr>
        <p:grpSp>
          <p:nvGrpSpPr>
            <p:cNvPr name="Group 10" id="10"/>
            <p:cNvGrpSpPr/>
            <p:nvPr/>
          </p:nvGrpSpPr>
          <p:grpSpPr>
            <a:xfrm rot="0">
              <a:off x="0" y="0"/>
              <a:ext cx="1362327" cy="894959"/>
              <a:chOff x="0" y="0"/>
              <a:chExt cx="927947" cy="609600"/>
            </a:xfrm>
          </p:grpSpPr>
          <p:sp>
            <p:nvSpPr>
              <p:cNvPr name="Freeform 11" id="11"/>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2" id="12"/>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3" id="13"/>
            <p:cNvGrpSpPr/>
            <p:nvPr/>
          </p:nvGrpSpPr>
          <p:grpSpPr>
            <a:xfrm rot="0">
              <a:off x="1283543" y="0"/>
              <a:ext cx="1362327" cy="894959"/>
              <a:chOff x="0" y="0"/>
              <a:chExt cx="927947" cy="609600"/>
            </a:xfrm>
          </p:grpSpPr>
          <p:sp>
            <p:nvSpPr>
              <p:cNvPr name="Freeform 14" id="14"/>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6BB9E3"/>
              </a:solidFill>
            </p:spPr>
          </p:sp>
          <p:sp>
            <p:nvSpPr>
              <p:cNvPr name="TextBox 15" id="15"/>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nvGrpSpPr>
            <p:cNvPr name="Group 16" id="16"/>
            <p:cNvGrpSpPr/>
            <p:nvPr/>
          </p:nvGrpSpPr>
          <p:grpSpPr>
            <a:xfrm rot="0">
              <a:off x="2567086" y="0"/>
              <a:ext cx="1362327" cy="894959"/>
              <a:chOff x="0" y="0"/>
              <a:chExt cx="927947" cy="609600"/>
            </a:xfrm>
          </p:grpSpPr>
          <p:sp>
            <p:nvSpPr>
              <p:cNvPr name="Freeform 17" id="17"/>
              <p:cNvSpPr/>
              <p:nvPr/>
            </p:nvSpPr>
            <p:spPr>
              <a:xfrm flipH="false" flipV="false" rot="0">
                <a:off x="33731" y="0"/>
                <a:ext cx="860485" cy="609600"/>
              </a:xfrm>
              <a:custGeom>
                <a:avLst/>
                <a:gdLst/>
                <a:ahLst/>
                <a:cxnLst/>
                <a:rect r="r" b="b" t="t" l="l"/>
                <a:pathLst>
                  <a:path h="609600" w="860485">
                    <a:moveTo>
                      <a:pt x="290267" y="0"/>
                    </a:moveTo>
                    <a:lnTo>
                      <a:pt x="773418" y="0"/>
                    </a:lnTo>
                    <a:cubicBezTo>
                      <a:pt x="801405" y="0"/>
                      <a:pt x="827686" y="13454"/>
                      <a:pt x="844050" y="36158"/>
                    </a:cubicBezTo>
                    <a:cubicBezTo>
                      <a:pt x="860414" y="58862"/>
                      <a:pt x="864867" y="88048"/>
                      <a:pt x="856017" y="114599"/>
                    </a:cubicBezTo>
                    <a:lnTo>
                      <a:pt x="729216" y="495001"/>
                    </a:lnTo>
                    <a:cubicBezTo>
                      <a:pt x="706403" y="563438"/>
                      <a:pt x="642358" y="609600"/>
                      <a:pt x="570218" y="609600"/>
                    </a:cubicBezTo>
                    <a:lnTo>
                      <a:pt x="87067" y="609600"/>
                    </a:lnTo>
                    <a:cubicBezTo>
                      <a:pt x="59080" y="609600"/>
                      <a:pt x="32799" y="596146"/>
                      <a:pt x="16435" y="573442"/>
                    </a:cubicBezTo>
                    <a:cubicBezTo>
                      <a:pt x="71" y="550738"/>
                      <a:pt x="-4382" y="521552"/>
                      <a:pt x="4469" y="495001"/>
                    </a:cubicBezTo>
                    <a:lnTo>
                      <a:pt x="131269" y="114599"/>
                    </a:lnTo>
                    <a:cubicBezTo>
                      <a:pt x="154082" y="46162"/>
                      <a:pt x="218128" y="0"/>
                      <a:pt x="290267" y="0"/>
                    </a:cubicBezTo>
                    <a:close/>
                  </a:path>
                </a:pathLst>
              </a:custGeom>
              <a:solidFill>
                <a:srgbClr val="004684"/>
              </a:solidFill>
            </p:spPr>
          </p:sp>
          <p:sp>
            <p:nvSpPr>
              <p:cNvPr name="TextBox 18" id="18"/>
              <p:cNvSpPr txBox="true"/>
              <p:nvPr/>
            </p:nvSpPr>
            <p:spPr>
              <a:xfrm>
                <a:off x="101600" y="-38100"/>
                <a:ext cx="724747" cy="647700"/>
              </a:xfrm>
              <a:prstGeom prst="rect">
                <a:avLst/>
              </a:prstGeom>
            </p:spPr>
            <p:txBody>
              <a:bodyPr anchor="ctr" rtlCol="false" tIns="50800" lIns="50800" bIns="50800" rIns="50800"/>
              <a:lstStyle/>
              <a:p>
                <a:pPr algn="ctr">
                  <a:lnSpc>
                    <a:spcPts val="2659"/>
                  </a:lnSpc>
                  <a:spcBef>
                    <a:spcPct val="0"/>
                  </a:spcBef>
                </a:pPr>
              </a:p>
            </p:txBody>
          </p:sp>
        </p:grpSp>
      </p:grpSp>
      <p:grpSp>
        <p:nvGrpSpPr>
          <p:cNvPr name="Group 19" id="19"/>
          <p:cNvGrpSpPr/>
          <p:nvPr/>
        </p:nvGrpSpPr>
        <p:grpSpPr>
          <a:xfrm rot="0">
            <a:off x="-214076" y="8597646"/>
            <a:ext cx="2796326" cy="43153"/>
            <a:chOff x="0" y="0"/>
            <a:chExt cx="812800" cy="12543"/>
          </a:xfrm>
        </p:grpSpPr>
        <p:sp>
          <p:nvSpPr>
            <p:cNvPr name="Freeform 20" id="20"/>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21" id="21"/>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grpSp>
        <p:nvGrpSpPr>
          <p:cNvPr name="Group 22" id="22"/>
          <p:cNvGrpSpPr/>
          <p:nvPr/>
        </p:nvGrpSpPr>
        <p:grpSpPr>
          <a:xfrm rot="0">
            <a:off x="7097479" y="8597646"/>
            <a:ext cx="2796326" cy="43153"/>
            <a:chOff x="0" y="0"/>
            <a:chExt cx="812800" cy="12543"/>
          </a:xfrm>
        </p:grpSpPr>
        <p:sp>
          <p:nvSpPr>
            <p:cNvPr name="Freeform 23" id="23"/>
            <p:cNvSpPr/>
            <p:nvPr/>
          </p:nvSpPr>
          <p:spPr>
            <a:xfrm flipH="false" flipV="false" rot="0">
              <a:off x="0" y="0"/>
              <a:ext cx="812800" cy="12543"/>
            </a:xfrm>
            <a:custGeom>
              <a:avLst/>
              <a:gdLst/>
              <a:ahLst/>
              <a:cxnLst/>
              <a:rect r="r" b="b" t="t" l="l"/>
              <a:pathLst>
                <a:path h="12543" w="812800">
                  <a:moveTo>
                    <a:pt x="0" y="0"/>
                  </a:moveTo>
                  <a:lnTo>
                    <a:pt x="812800" y="0"/>
                  </a:lnTo>
                  <a:lnTo>
                    <a:pt x="812800" y="12543"/>
                  </a:lnTo>
                  <a:lnTo>
                    <a:pt x="0" y="12543"/>
                  </a:lnTo>
                  <a:close/>
                </a:path>
              </a:pathLst>
            </a:custGeom>
            <a:solidFill>
              <a:srgbClr val="FFFFFF"/>
            </a:solidFill>
          </p:spPr>
        </p:sp>
        <p:sp>
          <p:nvSpPr>
            <p:cNvPr name="TextBox 24" id="24"/>
            <p:cNvSpPr txBox="true"/>
            <p:nvPr/>
          </p:nvSpPr>
          <p:spPr>
            <a:xfrm>
              <a:off x="0" y="-38100"/>
              <a:ext cx="812800" cy="50643"/>
            </a:xfrm>
            <a:prstGeom prst="rect">
              <a:avLst/>
            </a:prstGeom>
          </p:spPr>
          <p:txBody>
            <a:bodyPr anchor="ctr" rtlCol="false" tIns="50800" lIns="50800" bIns="50800" rIns="50800"/>
            <a:lstStyle/>
            <a:p>
              <a:pPr algn="ctr">
                <a:lnSpc>
                  <a:spcPts val="2659"/>
                </a:lnSpc>
              </a:pPr>
            </a:p>
          </p:txBody>
        </p:sp>
      </p:grpSp>
      <p:sp>
        <p:nvSpPr>
          <p:cNvPr name="Freeform 25" id="25"/>
          <p:cNvSpPr/>
          <p:nvPr/>
        </p:nvSpPr>
        <p:spPr>
          <a:xfrm flipH="false" flipV="false" rot="0">
            <a:off x="5797695" y="3710587"/>
            <a:ext cx="5844855" cy="1399104"/>
          </a:xfrm>
          <a:custGeom>
            <a:avLst/>
            <a:gdLst/>
            <a:ahLst/>
            <a:cxnLst/>
            <a:rect r="r" b="b" t="t" l="l"/>
            <a:pathLst>
              <a:path h="1399104" w="5844855">
                <a:moveTo>
                  <a:pt x="0" y="0"/>
                </a:moveTo>
                <a:lnTo>
                  <a:pt x="5844855" y="0"/>
                </a:lnTo>
                <a:lnTo>
                  <a:pt x="5844855" y="1399104"/>
                </a:lnTo>
                <a:lnTo>
                  <a:pt x="0" y="1399104"/>
                </a:lnTo>
                <a:lnTo>
                  <a:pt x="0" y="0"/>
                </a:lnTo>
                <a:close/>
              </a:path>
            </a:pathLst>
          </a:custGeom>
          <a:blipFill>
            <a:blip r:embed="rId3"/>
            <a:stretch>
              <a:fillRect l="0" t="0" r="0" b="0"/>
            </a:stretch>
          </a:blipFill>
        </p:spPr>
      </p:sp>
      <p:sp>
        <p:nvSpPr>
          <p:cNvPr name="Freeform 26" id="26"/>
          <p:cNvSpPr/>
          <p:nvPr/>
        </p:nvSpPr>
        <p:spPr>
          <a:xfrm flipH="false" flipV="false" rot="0">
            <a:off x="12375226" y="2975026"/>
            <a:ext cx="2082238" cy="2070271"/>
          </a:xfrm>
          <a:custGeom>
            <a:avLst/>
            <a:gdLst/>
            <a:ahLst/>
            <a:cxnLst/>
            <a:rect r="r" b="b" t="t" l="l"/>
            <a:pathLst>
              <a:path h="2070271" w="2082238">
                <a:moveTo>
                  <a:pt x="0" y="0"/>
                </a:moveTo>
                <a:lnTo>
                  <a:pt x="2082239" y="0"/>
                </a:lnTo>
                <a:lnTo>
                  <a:pt x="2082239" y="2070271"/>
                </a:lnTo>
                <a:lnTo>
                  <a:pt x="0" y="2070271"/>
                </a:lnTo>
                <a:lnTo>
                  <a:pt x="0" y="0"/>
                </a:lnTo>
                <a:close/>
              </a:path>
            </a:pathLst>
          </a:custGeom>
          <a:blipFill>
            <a:blip r:embed="rId4"/>
            <a:stretch>
              <a:fillRect l="0" t="0" r="0" b="0"/>
            </a:stretch>
          </a:blipFill>
        </p:spPr>
      </p:sp>
      <p:sp>
        <p:nvSpPr>
          <p:cNvPr name="Freeform 27" id="27"/>
          <p:cNvSpPr/>
          <p:nvPr/>
        </p:nvSpPr>
        <p:spPr>
          <a:xfrm flipH="false" flipV="false" rot="0">
            <a:off x="-214076" y="2975026"/>
            <a:ext cx="4518045" cy="2541400"/>
          </a:xfrm>
          <a:custGeom>
            <a:avLst/>
            <a:gdLst/>
            <a:ahLst/>
            <a:cxnLst/>
            <a:rect r="r" b="b" t="t" l="l"/>
            <a:pathLst>
              <a:path h="2541400" w="4518045">
                <a:moveTo>
                  <a:pt x="0" y="0"/>
                </a:moveTo>
                <a:lnTo>
                  <a:pt x="4518045" y="0"/>
                </a:lnTo>
                <a:lnTo>
                  <a:pt x="4518045" y="2541400"/>
                </a:lnTo>
                <a:lnTo>
                  <a:pt x="0" y="2541400"/>
                </a:lnTo>
                <a:lnTo>
                  <a:pt x="0" y="0"/>
                </a:lnTo>
                <a:close/>
              </a:path>
            </a:pathLst>
          </a:custGeom>
          <a:blipFill>
            <a:blip r:embed="rId5"/>
            <a:stretch>
              <a:fillRect l="0" t="0" r="0" b="0"/>
            </a:stretch>
          </a:blipFill>
        </p:spPr>
      </p:sp>
      <p:sp>
        <p:nvSpPr>
          <p:cNvPr name="Freeform 28" id="28"/>
          <p:cNvSpPr/>
          <p:nvPr/>
        </p:nvSpPr>
        <p:spPr>
          <a:xfrm flipH="false" flipV="false" rot="0">
            <a:off x="-79342" y="5516426"/>
            <a:ext cx="4795576" cy="1739897"/>
          </a:xfrm>
          <a:custGeom>
            <a:avLst/>
            <a:gdLst/>
            <a:ahLst/>
            <a:cxnLst/>
            <a:rect r="r" b="b" t="t" l="l"/>
            <a:pathLst>
              <a:path h="1739897" w="4795576">
                <a:moveTo>
                  <a:pt x="0" y="0"/>
                </a:moveTo>
                <a:lnTo>
                  <a:pt x="4795576" y="0"/>
                </a:lnTo>
                <a:lnTo>
                  <a:pt x="4795576" y="1739897"/>
                </a:lnTo>
                <a:lnTo>
                  <a:pt x="0" y="1739897"/>
                </a:lnTo>
                <a:lnTo>
                  <a:pt x="0" y="0"/>
                </a:lnTo>
                <a:close/>
              </a:path>
            </a:pathLst>
          </a:custGeom>
          <a:blipFill>
            <a:blip r:embed="rId6"/>
            <a:stretch>
              <a:fillRect l="0" t="0" r="0" b="0"/>
            </a:stretch>
          </a:blipFill>
        </p:spPr>
      </p:sp>
      <p:sp>
        <p:nvSpPr>
          <p:cNvPr name="Freeform 29" id="29"/>
          <p:cNvSpPr/>
          <p:nvPr/>
        </p:nvSpPr>
        <p:spPr>
          <a:xfrm flipH="false" flipV="false" rot="0">
            <a:off x="5797695" y="1987593"/>
            <a:ext cx="3945492" cy="1600605"/>
          </a:xfrm>
          <a:custGeom>
            <a:avLst/>
            <a:gdLst/>
            <a:ahLst/>
            <a:cxnLst/>
            <a:rect r="r" b="b" t="t" l="l"/>
            <a:pathLst>
              <a:path h="1600605" w="3945492">
                <a:moveTo>
                  <a:pt x="0" y="0"/>
                </a:moveTo>
                <a:lnTo>
                  <a:pt x="3945492" y="0"/>
                </a:lnTo>
                <a:lnTo>
                  <a:pt x="3945492" y="1600605"/>
                </a:lnTo>
                <a:lnTo>
                  <a:pt x="0" y="1600605"/>
                </a:lnTo>
                <a:lnTo>
                  <a:pt x="0" y="0"/>
                </a:lnTo>
                <a:close/>
              </a:path>
            </a:pathLst>
          </a:custGeom>
          <a:blipFill>
            <a:blip r:embed="rId7"/>
            <a:stretch>
              <a:fillRect l="0" t="0" r="0" b="0"/>
            </a:stretch>
          </a:blipFill>
        </p:spPr>
      </p:sp>
      <p:sp>
        <p:nvSpPr>
          <p:cNvPr name="Freeform 30" id="30"/>
          <p:cNvSpPr/>
          <p:nvPr/>
        </p:nvSpPr>
        <p:spPr>
          <a:xfrm flipH="false" flipV="false" rot="0">
            <a:off x="5797695" y="7470085"/>
            <a:ext cx="5910791" cy="1613153"/>
          </a:xfrm>
          <a:custGeom>
            <a:avLst/>
            <a:gdLst/>
            <a:ahLst/>
            <a:cxnLst/>
            <a:rect r="r" b="b" t="t" l="l"/>
            <a:pathLst>
              <a:path h="1613153" w="5910791">
                <a:moveTo>
                  <a:pt x="0" y="0"/>
                </a:moveTo>
                <a:lnTo>
                  <a:pt x="5910792" y="0"/>
                </a:lnTo>
                <a:lnTo>
                  <a:pt x="5910792" y="1613154"/>
                </a:lnTo>
                <a:lnTo>
                  <a:pt x="0" y="1613154"/>
                </a:lnTo>
                <a:lnTo>
                  <a:pt x="0" y="0"/>
                </a:lnTo>
                <a:close/>
              </a:path>
            </a:pathLst>
          </a:custGeom>
          <a:blipFill>
            <a:blip r:embed="rId8"/>
            <a:stretch>
              <a:fillRect l="0" t="0" r="0" b="0"/>
            </a:stretch>
          </a:blipFill>
        </p:spPr>
      </p:sp>
      <p:sp>
        <p:nvSpPr>
          <p:cNvPr name="Freeform 31" id="31"/>
          <p:cNvSpPr/>
          <p:nvPr/>
        </p:nvSpPr>
        <p:spPr>
          <a:xfrm flipH="false" flipV="false" rot="0">
            <a:off x="6035428" y="5612455"/>
            <a:ext cx="4224747" cy="1547839"/>
          </a:xfrm>
          <a:custGeom>
            <a:avLst/>
            <a:gdLst/>
            <a:ahLst/>
            <a:cxnLst/>
            <a:rect r="r" b="b" t="t" l="l"/>
            <a:pathLst>
              <a:path h="1547839" w="4224747">
                <a:moveTo>
                  <a:pt x="0" y="0"/>
                </a:moveTo>
                <a:lnTo>
                  <a:pt x="4224747" y="0"/>
                </a:lnTo>
                <a:lnTo>
                  <a:pt x="4224747" y="1547839"/>
                </a:lnTo>
                <a:lnTo>
                  <a:pt x="0" y="1547839"/>
                </a:lnTo>
                <a:lnTo>
                  <a:pt x="0" y="0"/>
                </a:lnTo>
                <a:close/>
              </a:path>
            </a:pathLst>
          </a:custGeom>
          <a:blipFill>
            <a:blip r:embed="rId9"/>
            <a:stretch>
              <a:fillRect l="0" t="-23766" r="0" b="-29082"/>
            </a:stretch>
          </a:blipFill>
        </p:spPr>
      </p:sp>
      <p:sp>
        <p:nvSpPr>
          <p:cNvPr name="Freeform 32" id="32"/>
          <p:cNvSpPr/>
          <p:nvPr/>
        </p:nvSpPr>
        <p:spPr>
          <a:xfrm flipH="false" flipV="false" rot="0">
            <a:off x="-214076" y="7827243"/>
            <a:ext cx="6011771" cy="1255996"/>
          </a:xfrm>
          <a:custGeom>
            <a:avLst/>
            <a:gdLst/>
            <a:ahLst/>
            <a:cxnLst/>
            <a:rect r="r" b="b" t="t" l="l"/>
            <a:pathLst>
              <a:path h="1255996" w="6011771">
                <a:moveTo>
                  <a:pt x="0" y="0"/>
                </a:moveTo>
                <a:lnTo>
                  <a:pt x="6011771" y="0"/>
                </a:lnTo>
                <a:lnTo>
                  <a:pt x="6011771" y="1255996"/>
                </a:lnTo>
                <a:lnTo>
                  <a:pt x="0" y="1255996"/>
                </a:lnTo>
                <a:lnTo>
                  <a:pt x="0" y="0"/>
                </a:lnTo>
                <a:close/>
              </a:path>
            </a:pathLst>
          </a:custGeom>
          <a:blipFill>
            <a:blip r:embed="rId10"/>
            <a:stretch>
              <a:fillRect l="0" t="0" r="0" b="0"/>
            </a:stretch>
          </a:blipFill>
        </p:spPr>
      </p:sp>
      <p:sp>
        <p:nvSpPr>
          <p:cNvPr name="Freeform 33" id="33"/>
          <p:cNvSpPr/>
          <p:nvPr/>
        </p:nvSpPr>
        <p:spPr>
          <a:xfrm flipH="false" flipV="false" rot="0">
            <a:off x="11184894" y="5663278"/>
            <a:ext cx="3072411" cy="1536206"/>
          </a:xfrm>
          <a:custGeom>
            <a:avLst/>
            <a:gdLst/>
            <a:ahLst/>
            <a:cxnLst/>
            <a:rect r="r" b="b" t="t" l="l"/>
            <a:pathLst>
              <a:path h="1536206" w="3072411">
                <a:moveTo>
                  <a:pt x="0" y="0"/>
                </a:moveTo>
                <a:lnTo>
                  <a:pt x="3072411" y="0"/>
                </a:lnTo>
                <a:lnTo>
                  <a:pt x="3072411" y="1536205"/>
                </a:lnTo>
                <a:lnTo>
                  <a:pt x="0" y="1536205"/>
                </a:lnTo>
                <a:lnTo>
                  <a:pt x="0" y="0"/>
                </a:lnTo>
                <a:close/>
              </a:path>
            </a:pathLst>
          </a:custGeom>
          <a:blipFill>
            <a:blip r:embed="rId11"/>
            <a:stretch>
              <a:fillRect l="0" t="0" r="0" b="0"/>
            </a:stretch>
          </a:blipFill>
        </p:spPr>
      </p:sp>
      <p:sp>
        <p:nvSpPr>
          <p:cNvPr name="Freeform 34" id="34"/>
          <p:cNvSpPr/>
          <p:nvPr/>
        </p:nvSpPr>
        <p:spPr>
          <a:xfrm flipH="false" flipV="false" rot="0">
            <a:off x="11913702" y="866308"/>
            <a:ext cx="4687206" cy="1565006"/>
          </a:xfrm>
          <a:custGeom>
            <a:avLst/>
            <a:gdLst/>
            <a:ahLst/>
            <a:cxnLst/>
            <a:rect r="r" b="b" t="t" l="l"/>
            <a:pathLst>
              <a:path h="1565006" w="4687206">
                <a:moveTo>
                  <a:pt x="0" y="0"/>
                </a:moveTo>
                <a:lnTo>
                  <a:pt x="4687206" y="0"/>
                </a:lnTo>
                <a:lnTo>
                  <a:pt x="4687206" y="1565006"/>
                </a:lnTo>
                <a:lnTo>
                  <a:pt x="0" y="1565006"/>
                </a:lnTo>
                <a:lnTo>
                  <a:pt x="0" y="0"/>
                </a:lnTo>
                <a:close/>
              </a:path>
            </a:pathLst>
          </a:custGeom>
          <a:blipFill>
            <a:blip r:embed="rId12"/>
            <a:stretch>
              <a:fillRect l="0" t="0" r="0" b="0"/>
            </a:stretch>
          </a:blipFill>
        </p:spPr>
      </p:sp>
      <p:sp>
        <p:nvSpPr>
          <p:cNvPr name="Freeform 35" id="35"/>
          <p:cNvSpPr/>
          <p:nvPr/>
        </p:nvSpPr>
        <p:spPr>
          <a:xfrm flipH="false" flipV="false" rot="0">
            <a:off x="338284" y="1837646"/>
            <a:ext cx="3425550" cy="1425885"/>
          </a:xfrm>
          <a:custGeom>
            <a:avLst/>
            <a:gdLst/>
            <a:ahLst/>
            <a:cxnLst/>
            <a:rect r="r" b="b" t="t" l="l"/>
            <a:pathLst>
              <a:path h="1425885" w="3425550">
                <a:moveTo>
                  <a:pt x="0" y="0"/>
                </a:moveTo>
                <a:lnTo>
                  <a:pt x="3425549" y="0"/>
                </a:lnTo>
                <a:lnTo>
                  <a:pt x="3425549" y="1425885"/>
                </a:lnTo>
                <a:lnTo>
                  <a:pt x="0" y="1425885"/>
                </a:lnTo>
                <a:lnTo>
                  <a:pt x="0" y="0"/>
                </a:lnTo>
                <a:close/>
              </a:path>
            </a:pathLst>
          </a:custGeom>
          <a:blipFill>
            <a:blip r:embed="rId13"/>
            <a:stretch>
              <a:fillRect l="0" t="0" r="0" b="0"/>
            </a:stretch>
          </a:blipFill>
        </p:spPr>
      </p:sp>
      <p:sp>
        <p:nvSpPr>
          <p:cNvPr name="TextBox 36" id="36"/>
          <p:cNvSpPr txBox="true"/>
          <p:nvPr/>
        </p:nvSpPr>
        <p:spPr>
          <a:xfrm rot="0">
            <a:off x="885824" y="395114"/>
            <a:ext cx="9663245" cy="744804"/>
          </a:xfrm>
          <a:prstGeom prst="rect">
            <a:avLst/>
          </a:prstGeom>
        </p:spPr>
        <p:txBody>
          <a:bodyPr anchor="t" rtlCol="false" tIns="0" lIns="0" bIns="0" rIns="0">
            <a:spAutoFit/>
          </a:bodyPr>
          <a:lstStyle/>
          <a:p>
            <a:pPr algn="l">
              <a:lnSpc>
                <a:spcPts val="5317"/>
              </a:lnSpc>
            </a:pPr>
            <a:r>
              <a:rPr lang="en-US" sz="6255" spc="-187" b="true">
                <a:solidFill>
                  <a:srgbClr val="FFFFFF"/>
                </a:solidFill>
                <a:latin typeface="Bricolage Grotesque Bold"/>
                <a:ea typeface="Bricolage Grotesque Bold"/>
                <a:cs typeface="Bricolage Grotesque Bold"/>
                <a:sym typeface="Bricolage Grotesque Bold"/>
              </a:rPr>
              <a:t>Softwares We Use</a:t>
            </a:r>
          </a:p>
        </p:txBody>
      </p:sp>
    </p:spTree>
  </p:cSld>
  <p:clrMapOvr>
    <a:masterClrMapping/>
  </p:clrMapOvr>
  <p:transition spd="fast">
    <p:push dir="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DAGlbk6xCLQ</dc:identifier>
  <dcterms:modified xsi:type="dcterms:W3CDTF">2011-08-01T06:04:30Z</dcterms:modified>
  <cp:revision>1</cp:revision>
  <dc:title>Blue and White Modern Business Accounting Presentation</dc:title>
</cp:coreProperties>
</file>